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753" r:id="rId2"/>
  </p:sldMasterIdLst>
  <p:notesMasterIdLst>
    <p:notesMasterId r:id="rId22"/>
  </p:notesMasterIdLst>
  <p:sldIdLst>
    <p:sldId id="287" r:id="rId3"/>
    <p:sldId id="313" r:id="rId4"/>
    <p:sldId id="343" r:id="rId5"/>
    <p:sldId id="344" r:id="rId6"/>
    <p:sldId id="347" r:id="rId7"/>
    <p:sldId id="349" r:id="rId8"/>
    <p:sldId id="348" r:id="rId9"/>
    <p:sldId id="352" r:id="rId10"/>
    <p:sldId id="353" r:id="rId11"/>
    <p:sldId id="314" r:id="rId12"/>
    <p:sldId id="351" r:id="rId13"/>
    <p:sldId id="331" r:id="rId14"/>
    <p:sldId id="332" r:id="rId15"/>
    <p:sldId id="354" r:id="rId16"/>
    <p:sldId id="355" r:id="rId17"/>
    <p:sldId id="350" r:id="rId18"/>
    <p:sldId id="333" r:id="rId19"/>
    <p:sldId id="334" r:id="rId20"/>
    <p:sldId id="356" r:id="rId21"/>
  </p:sldIdLst>
  <p:sldSz cx="9144000" cy="6858000" type="screen4x3"/>
  <p:notesSz cx="6797675" cy="9928225"/>
  <p:defaultTextStyle>
    <a:defPPr>
      <a:defRPr lang="th-TH"/>
    </a:defPPr>
    <a:lvl1pPr algn="l" rtl="0" fontAlgn="base">
      <a:spcBef>
        <a:spcPct val="0"/>
      </a:spcBef>
      <a:spcAft>
        <a:spcPct val="0"/>
      </a:spcAft>
      <a:defRPr kern="1200">
        <a:solidFill>
          <a:schemeClr val="tx1"/>
        </a:solidFill>
        <a:latin typeface="Arial" charset="0"/>
        <a:ea typeface="+mn-ea"/>
        <a:cs typeface="Angsana New" pitchFamily="18" charset="-34"/>
      </a:defRPr>
    </a:lvl1pPr>
    <a:lvl2pPr marL="457200" algn="l" rtl="0" fontAlgn="base">
      <a:spcBef>
        <a:spcPct val="0"/>
      </a:spcBef>
      <a:spcAft>
        <a:spcPct val="0"/>
      </a:spcAft>
      <a:defRPr kern="1200">
        <a:solidFill>
          <a:schemeClr val="tx1"/>
        </a:solidFill>
        <a:latin typeface="Arial" charset="0"/>
        <a:ea typeface="+mn-ea"/>
        <a:cs typeface="Angsana New" pitchFamily="18" charset="-34"/>
      </a:defRPr>
    </a:lvl2pPr>
    <a:lvl3pPr marL="914400" algn="l" rtl="0" fontAlgn="base">
      <a:spcBef>
        <a:spcPct val="0"/>
      </a:spcBef>
      <a:spcAft>
        <a:spcPct val="0"/>
      </a:spcAft>
      <a:defRPr kern="1200">
        <a:solidFill>
          <a:schemeClr val="tx1"/>
        </a:solidFill>
        <a:latin typeface="Arial" charset="0"/>
        <a:ea typeface="+mn-ea"/>
        <a:cs typeface="Angsana New" pitchFamily="18" charset="-34"/>
      </a:defRPr>
    </a:lvl3pPr>
    <a:lvl4pPr marL="1371600" algn="l" rtl="0" fontAlgn="base">
      <a:spcBef>
        <a:spcPct val="0"/>
      </a:spcBef>
      <a:spcAft>
        <a:spcPct val="0"/>
      </a:spcAft>
      <a:defRPr kern="1200">
        <a:solidFill>
          <a:schemeClr val="tx1"/>
        </a:solidFill>
        <a:latin typeface="Arial" charset="0"/>
        <a:ea typeface="+mn-ea"/>
        <a:cs typeface="Angsana New" pitchFamily="18" charset="-34"/>
      </a:defRPr>
    </a:lvl4pPr>
    <a:lvl5pPr marL="1828800" algn="l" rtl="0" fontAlgn="base">
      <a:spcBef>
        <a:spcPct val="0"/>
      </a:spcBef>
      <a:spcAft>
        <a:spcPct val="0"/>
      </a:spcAft>
      <a:defRPr kern="1200">
        <a:solidFill>
          <a:schemeClr val="tx1"/>
        </a:solidFill>
        <a:latin typeface="Arial" charset="0"/>
        <a:ea typeface="+mn-ea"/>
        <a:cs typeface="Angsana New" pitchFamily="18" charset="-34"/>
      </a:defRPr>
    </a:lvl5pPr>
    <a:lvl6pPr marL="2286000" algn="l" defTabSz="914400" rtl="0" eaLnBrk="1" latinLnBrk="0" hangingPunct="1">
      <a:defRPr kern="1200">
        <a:solidFill>
          <a:schemeClr val="tx1"/>
        </a:solidFill>
        <a:latin typeface="Arial" charset="0"/>
        <a:ea typeface="+mn-ea"/>
        <a:cs typeface="Angsana New" pitchFamily="18" charset="-34"/>
      </a:defRPr>
    </a:lvl6pPr>
    <a:lvl7pPr marL="2743200" algn="l" defTabSz="914400" rtl="0" eaLnBrk="1" latinLnBrk="0" hangingPunct="1">
      <a:defRPr kern="1200">
        <a:solidFill>
          <a:schemeClr val="tx1"/>
        </a:solidFill>
        <a:latin typeface="Arial" charset="0"/>
        <a:ea typeface="+mn-ea"/>
        <a:cs typeface="Angsana New" pitchFamily="18" charset="-34"/>
      </a:defRPr>
    </a:lvl7pPr>
    <a:lvl8pPr marL="3200400" algn="l" defTabSz="914400" rtl="0" eaLnBrk="1" latinLnBrk="0" hangingPunct="1">
      <a:defRPr kern="1200">
        <a:solidFill>
          <a:schemeClr val="tx1"/>
        </a:solidFill>
        <a:latin typeface="Arial" charset="0"/>
        <a:ea typeface="+mn-ea"/>
        <a:cs typeface="Angsana New" pitchFamily="18" charset="-34"/>
      </a:defRPr>
    </a:lvl8pPr>
    <a:lvl9pPr marL="3657600" algn="l" defTabSz="914400" rtl="0" eaLnBrk="1" latinLnBrk="0" hangingPunct="1">
      <a:defRPr kern="1200">
        <a:solidFill>
          <a:schemeClr val="tx1"/>
        </a:solidFill>
        <a:latin typeface="Arial" charset="0"/>
        <a:ea typeface="+mn-ea"/>
        <a:cs typeface="Angsana New" pitchFamily="18" charset="-34"/>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810" y="2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1568" tIns="45784" rIns="91568" bIns="45784" numCol="1" anchor="t" anchorCtr="0" compatLnSpc="1">
            <a:prstTxWarp prst="textNoShape">
              <a:avLst/>
            </a:prstTxWarp>
          </a:bodyPr>
          <a:lstStyle>
            <a:lvl1pPr>
              <a:defRPr sz="1200">
                <a:latin typeface="Arial" charset="0"/>
              </a:defRPr>
            </a:lvl1pPr>
          </a:lstStyle>
          <a:p>
            <a:pPr>
              <a:defRPr/>
            </a:pPr>
            <a:endParaRPr lang="th-TH"/>
          </a:p>
        </p:txBody>
      </p:sp>
      <p:sp>
        <p:nvSpPr>
          <p:cNvPr id="133123" name="Rectangle 3"/>
          <p:cNvSpPr>
            <a:spLocks noGrp="1" noChangeArrowheads="1"/>
          </p:cNvSpPr>
          <p:nvPr>
            <p:ph type="dt" idx="1"/>
          </p:nvPr>
        </p:nvSpPr>
        <p:spPr bwMode="auto">
          <a:xfrm>
            <a:off x="3851275" y="0"/>
            <a:ext cx="2944813" cy="495300"/>
          </a:xfrm>
          <a:prstGeom prst="rect">
            <a:avLst/>
          </a:prstGeom>
          <a:noFill/>
          <a:ln w="9525">
            <a:noFill/>
            <a:miter lim="800000"/>
            <a:headEnd/>
            <a:tailEnd/>
          </a:ln>
          <a:effectLst/>
        </p:spPr>
        <p:txBody>
          <a:bodyPr vert="horz" wrap="square" lIns="91568" tIns="45784" rIns="91568" bIns="45784" numCol="1" anchor="t" anchorCtr="0" compatLnSpc="1">
            <a:prstTxWarp prst="textNoShape">
              <a:avLst/>
            </a:prstTxWarp>
          </a:bodyPr>
          <a:lstStyle>
            <a:lvl1pPr algn="r">
              <a:defRPr sz="1200">
                <a:latin typeface="Arial" charset="0"/>
              </a:defRPr>
            </a:lvl1pPr>
          </a:lstStyle>
          <a:p>
            <a:pPr>
              <a:defRPr/>
            </a:pPr>
            <a:endParaRPr lang="th-TH"/>
          </a:p>
        </p:txBody>
      </p:sp>
      <p:sp>
        <p:nvSpPr>
          <p:cNvPr id="23556" name="Rectangle 4"/>
          <p:cNvSpPr>
            <a:spLocks noGrp="1" noRot="1" noChangeAspect="1" noChangeArrowheads="1" noTextEdit="1"/>
          </p:cNvSpPr>
          <p:nvPr>
            <p:ph type="sldImg" idx="2"/>
          </p:nvPr>
        </p:nvSpPr>
        <p:spPr bwMode="auto">
          <a:xfrm>
            <a:off x="915988" y="744538"/>
            <a:ext cx="4967287" cy="3724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5" name="Rectangle 5"/>
          <p:cNvSpPr>
            <a:spLocks noGrp="1" noChangeArrowheads="1"/>
          </p:cNvSpPr>
          <p:nvPr>
            <p:ph type="body" sz="quarter" idx="3"/>
          </p:nvPr>
        </p:nvSpPr>
        <p:spPr bwMode="auto">
          <a:xfrm>
            <a:off x="681038" y="4716463"/>
            <a:ext cx="5437187" cy="4467225"/>
          </a:xfrm>
          <a:prstGeom prst="rect">
            <a:avLst/>
          </a:prstGeom>
          <a:noFill/>
          <a:ln w="9525">
            <a:noFill/>
            <a:miter lim="800000"/>
            <a:headEnd/>
            <a:tailEnd/>
          </a:ln>
          <a:effectLst/>
        </p:spPr>
        <p:txBody>
          <a:bodyPr vert="horz" wrap="square" lIns="91568" tIns="45784" rIns="91568" bIns="45784" numCol="1" anchor="t" anchorCtr="0" compatLnSpc="1">
            <a:prstTxWarp prst="textNoShape">
              <a:avLst/>
            </a:prstTxWarp>
          </a:bodyPr>
          <a:lstStyle/>
          <a:p>
            <a:pPr lvl="0"/>
            <a:r>
              <a:rPr lang="th-TH" noProof="0"/>
              <a:t>Click to edit Master text styles</a:t>
            </a:r>
          </a:p>
          <a:p>
            <a:pPr lvl="1"/>
            <a:r>
              <a:rPr lang="th-TH" noProof="0"/>
              <a:t>Second level</a:t>
            </a:r>
          </a:p>
          <a:p>
            <a:pPr lvl="2"/>
            <a:r>
              <a:rPr lang="th-TH" noProof="0"/>
              <a:t>Third level</a:t>
            </a:r>
          </a:p>
          <a:p>
            <a:pPr lvl="3"/>
            <a:r>
              <a:rPr lang="th-TH" noProof="0"/>
              <a:t>Fourth level</a:t>
            </a:r>
          </a:p>
          <a:p>
            <a:pPr lvl="4"/>
            <a:r>
              <a:rPr lang="th-TH" noProof="0"/>
              <a:t>Fifth level</a:t>
            </a:r>
          </a:p>
        </p:txBody>
      </p:sp>
      <p:sp>
        <p:nvSpPr>
          <p:cNvPr id="133126" name="Rectangle 6"/>
          <p:cNvSpPr>
            <a:spLocks noGrp="1" noChangeArrowheads="1"/>
          </p:cNvSpPr>
          <p:nvPr>
            <p:ph type="ftr" sz="quarter" idx="4"/>
          </p:nvPr>
        </p:nvSpPr>
        <p:spPr bwMode="auto">
          <a:xfrm>
            <a:off x="0" y="9431338"/>
            <a:ext cx="2946400" cy="495300"/>
          </a:xfrm>
          <a:prstGeom prst="rect">
            <a:avLst/>
          </a:prstGeom>
          <a:noFill/>
          <a:ln w="9525">
            <a:noFill/>
            <a:miter lim="800000"/>
            <a:headEnd/>
            <a:tailEnd/>
          </a:ln>
          <a:effectLst/>
        </p:spPr>
        <p:txBody>
          <a:bodyPr vert="horz" wrap="square" lIns="91568" tIns="45784" rIns="91568" bIns="45784" numCol="1" anchor="b" anchorCtr="0" compatLnSpc="1">
            <a:prstTxWarp prst="textNoShape">
              <a:avLst/>
            </a:prstTxWarp>
          </a:bodyPr>
          <a:lstStyle>
            <a:lvl1pPr>
              <a:defRPr sz="1200">
                <a:latin typeface="Arial" charset="0"/>
              </a:defRPr>
            </a:lvl1pPr>
          </a:lstStyle>
          <a:p>
            <a:pPr>
              <a:defRPr/>
            </a:pPr>
            <a:endParaRPr lang="th-TH"/>
          </a:p>
        </p:txBody>
      </p:sp>
      <p:sp>
        <p:nvSpPr>
          <p:cNvPr id="133127" name="Rectangle 7"/>
          <p:cNvSpPr>
            <a:spLocks noGrp="1" noChangeArrowheads="1"/>
          </p:cNvSpPr>
          <p:nvPr>
            <p:ph type="sldNum" sz="quarter" idx="5"/>
          </p:nvPr>
        </p:nvSpPr>
        <p:spPr bwMode="auto">
          <a:xfrm>
            <a:off x="3851275" y="9431338"/>
            <a:ext cx="2944813" cy="495300"/>
          </a:xfrm>
          <a:prstGeom prst="rect">
            <a:avLst/>
          </a:prstGeom>
          <a:noFill/>
          <a:ln w="9525">
            <a:noFill/>
            <a:miter lim="800000"/>
            <a:headEnd/>
            <a:tailEnd/>
          </a:ln>
          <a:effectLst/>
        </p:spPr>
        <p:txBody>
          <a:bodyPr vert="horz" wrap="square" lIns="91568" tIns="45784" rIns="91568" bIns="45784" numCol="1" anchor="b" anchorCtr="0" compatLnSpc="1">
            <a:prstTxWarp prst="textNoShape">
              <a:avLst/>
            </a:prstTxWarp>
          </a:bodyPr>
          <a:lstStyle>
            <a:lvl1pPr algn="r">
              <a:defRPr sz="1200">
                <a:latin typeface="Arial" charset="0"/>
              </a:defRPr>
            </a:lvl1pPr>
          </a:lstStyle>
          <a:p>
            <a:pPr>
              <a:defRPr/>
            </a:pPr>
            <a:fld id="{E9A0AE9C-2E29-4001-AEB8-502FFE433E9D}" type="slidenum">
              <a:rPr lang="en-US"/>
              <a:pPr>
                <a:defRPr/>
              </a:pPr>
              <a:t>‹#›</a:t>
            </a:fld>
            <a:endParaRPr lang="th-TH"/>
          </a:p>
        </p:txBody>
      </p:sp>
    </p:spTree>
    <p:extLst>
      <p:ext uri="{BB962C8B-B14F-4D97-AF65-F5344CB8AC3E}">
        <p14:creationId xmlns:p14="http://schemas.microsoft.com/office/powerpoint/2010/main" val="36584060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Tahoma" pitchFamily="34" charset="0"/>
      </a:defRPr>
    </a:lvl1pPr>
    <a:lvl2pPr marL="457200" algn="l" rtl="0" eaLnBrk="0" fontAlgn="base" hangingPunct="0">
      <a:spcBef>
        <a:spcPct val="30000"/>
      </a:spcBef>
      <a:spcAft>
        <a:spcPct val="0"/>
      </a:spcAft>
      <a:defRPr sz="1200" kern="1200">
        <a:solidFill>
          <a:schemeClr val="tx1"/>
        </a:solidFill>
        <a:latin typeface="Arial" charset="0"/>
        <a:ea typeface="+mn-ea"/>
        <a:cs typeface="Tahoma" pitchFamily="34" charset="0"/>
      </a:defRPr>
    </a:lvl2pPr>
    <a:lvl3pPr marL="914400" algn="l" rtl="0" eaLnBrk="0" fontAlgn="base" hangingPunct="0">
      <a:spcBef>
        <a:spcPct val="30000"/>
      </a:spcBef>
      <a:spcAft>
        <a:spcPct val="0"/>
      </a:spcAft>
      <a:defRPr sz="1200" kern="1200">
        <a:solidFill>
          <a:schemeClr val="tx1"/>
        </a:solidFill>
        <a:latin typeface="Arial" charset="0"/>
        <a:ea typeface="+mn-ea"/>
        <a:cs typeface="Tahoma" pitchFamily="34"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Tahoma" pitchFamily="34"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Tahom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9A0AE9C-2E29-4001-AEB8-502FFE433E9D}" type="slidenum">
              <a:rPr lang="en-US" smtClean="0"/>
              <a:pPr>
                <a:defRPr/>
              </a:pPr>
              <a:t>1</a:t>
            </a:fld>
            <a:endParaRPr lang="th-TH"/>
          </a:p>
        </p:txBody>
      </p:sp>
    </p:spTree>
    <p:extLst>
      <p:ext uri="{BB962C8B-B14F-4D97-AF65-F5344CB8AC3E}">
        <p14:creationId xmlns:p14="http://schemas.microsoft.com/office/powerpoint/2010/main" val="408857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101528"/>
                </a:solidFill>
                <a:effectLst/>
                <a:latin typeface="Poppins" panose="00000500000000000000" pitchFamily="2" charset="0"/>
              </a:rPr>
              <a:t>A waveguide </a:t>
            </a:r>
            <a:r>
              <a:rPr lang="en-US" b="0" i="0" dirty="0">
                <a:solidFill>
                  <a:srgbClr val="101528"/>
                </a:solidFill>
                <a:effectLst/>
                <a:latin typeface="Poppins" panose="00000500000000000000" pitchFamily="2" charset="0"/>
              </a:rPr>
              <a:t>is a physical structure used to direct electromagnetic waves from one place to another. This specialized technology forms the backbone of many communication and radar systems, enabling the transmission and manipulation of signals at microwave frequencies.</a:t>
            </a:r>
          </a:p>
          <a:p>
            <a:endParaRPr lang="en-KE" dirty="0"/>
          </a:p>
        </p:txBody>
      </p:sp>
      <p:sp>
        <p:nvSpPr>
          <p:cNvPr id="4" name="Slide Number Placeholder 3"/>
          <p:cNvSpPr>
            <a:spLocks noGrp="1"/>
          </p:cNvSpPr>
          <p:nvPr>
            <p:ph type="sldNum" sz="quarter" idx="5"/>
          </p:nvPr>
        </p:nvSpPr>
        <p:spPr/>
        <p:txBody>
          <a:bodyPr/>
          <a:lstStyle/>
          <a:p>
            <a:pPr>
              <a:defRPr/>
            </a:pPr>
            <a:fld id="{E9A0AE9C-2E29-4001-AEB8-502FFE433E9D}" type="slidenum">
              <a:rPr lang="en-US" smtClean="0"/>
              <a:pPr>
                <a:defRPr/>
              </a:pPr>
              <a:t>3</a:t>
            </a:fld>
            <a:endParaRPr lang="th-TH"/>
          </a:p>
        </p:txBody>
      </p:sp>
    </p:spTree>
    <p:extLst>
      <p:ext uri="{BB962C8B-B14F-4D97-AF65-F5344CB8AC3E}">
        <p14:creationId xmlns:p14="http://schemas.microsoft.com/office/powerpoint/2010/main" val="2098507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9A0AE9C-2E29-4001-AEB8-502FFE433E9D}" type="slidenum">
              <a:rPr lang="en-US" smtClean="0"/>
              <a:pPr>
                <a:defRPr/>
              </a:pPr>
              <a:t>5</a:t>
            </a:fld>
            <a:endParaRPr lang="th-TH"/>
          </a:p>
        </p:txBody>
      </p:sp>
    </p:spTree>
    <p:extLst>
      <p:ext uri="{BB962C8B-B14F-4D97-AF65-F5344CB8AC3E}">
        <p14:creationId xmlns:p14="http://schemas.microsoft.com/office/powerpoint/2010/main" val="4061039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pPr>
              <a:defRPr/>
            </a:pPr>
            <a:fld id="{E9A0AE9C-2E29-4001-AEB8-502FFE433E9D}" type="slidenum">
              <a:rPr lang="en-US" smtClean="0"/>
              <a:pPr>
                <a:defRPr/>
              </a:pPr>
              <a:t>9</a:t>
            </a:fld>
            <a:endParaRPr lang="th-TH"/>
          </a:p>
        </p:txBody>
      </p:sp>
    </p:spTree>
    <p:extLst>
      <p:ext uri="{BB962C8B-B14F-4D97-AF65-F5344CB8AC3E}">
        <p14:creationId xmlns:p14="http://schemas.microsoft.com/office/powerpoint/2010/main" val="3471217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r>
              <a:rPr lang="en-US" b="1" i="0" dirty="0">
                <a:solidFill>
                  <a:srgbClr val="101528"/>
                </a:solidFill>
                <a:effectLst/>
                <a:latin typeface="Poppins" panose="00000500000000000000" pitchFamily="2" charset="0"/>
              </a:rPr>
              <a:t>Types of waveguides</a:t>
            </a:r>
          </a:p>
          <a:p>
            <a:pPr algn="l">
              <a:buFont typeface="+mj-lt"/>
              <a:buAutoNum type="arabicPeriod"/>
            </a:pPr>
            <a:r>
              <a:rPr lang="en-US" b="1" i="0" dirty="0">
                <a:solidFill>
                  <a:srgbClr val="101528"/>
                </a:solidFill>
                <a:effectLst/>
                <a:latin typeface="Poppins" panose="00000500000000000000" pitchFamily="2" charset="0"/>
              </a:rPr>
              <a:t>Rectangular Waveguides:</a:t>
            </a:r>
            <a:r>
              <a:rPr lang="en-US" b="0" i="0" dirty="0">
                <a:solidFill>
                  <a:srgbClr val="101528"/>
                </a:solidFill>
                <a:effectLst/>
                <a:latin typeface="Poppins" panose="00000500000000000000" pitchFamily="2" charset="0"/>
              </a:rPr>
              <a:t> This is the most common type of waveguide, often used in radar technology. It features a hollow, rectangular tube structure, allowing it to handle a wide range of frequencies.</a:t>
            </a:r>
          </a:p>
          <a:p>
            <a:pPr algn="l">
              <a:buFont typeface="+mj-lt"/>
              <a:buAutoNum type="arabicPeriod"/>
            </a:pPr>
            <a:r>
              <a:rPr lang="en-US" b="1" i="0" dirty="0">
                <a:solidFill>
                  <a:srgbClr val="101528"/>
                </a:solidFill>
                <a:effectLst/>
                <a:latin typeface="Poppins" panose="00000500000000000000" pitchFamily="2" charset="0"/>
              </a:rPr>
              <a:t>Circular Waveguides:</a:t>
            </a:r>
            <a:r>
              <a:rPr lang="en-US" b="0" i="0" dirty="0">
                <a:solidFill>
                  <a:srgbClr val="101528"/>
                </a:solidFill>
                <a:effectLst/>
                <a:latin typeface="Poppins" panose="00000500000000000000" pitchFamily="2" charset="0"/>
              </a:rPr>
              <a:t> As the name suggests, these waveguides have a circular cross-section. They are typically used in systems requiring rotational symmetry, such as circularly polarized antennas.</a:t>
            </a:r>
          </a:p>
          <a:p>
            <a:pPr algn="l">
              <a:buFont typeface="+mj-lt"/>
              <a:buAutoNum type="arabicPeriod"/>
            </a:pPr>
            <a:r>
              <a:rPr lang="en-US" b="1" i="0" dirty="0">
                <a:solidFill>
                  <a:srgbClr val="101528"/>
                </a:solidFill>
                <a:effectLst/>
                <a:latin typeface="Poppins" panose="00000500000000000000" pitchFamily="2" charset="0"/>
              </a:rPr>
              <a:t>Dielectric Waveguides:</a:t>
            </a:r>
            <a:r>
              <a:rPr lang="en-US" b="0" i="0" dirty="0">
                <a:solidFill>
                  <a:srgbClr val="101528"/>
                </a:solidFill>
                <a:effectLst/>
                <a:latin typeface="Poppins" panose="00000500000000000000" pitchFamily="2" charset="0"/>
              </a:rPr>
              <a:t> These waveguides consist of a dielectric material — an insulator that can be polarized by an applied electric field. They are commonly used in integrated optics and optical fibers.</a:t>
            </a:r>
          </a:p>
          <a:p>
            <a:endParaRPr lang="en-KE" dirty="0"/>
          </a:p>
        </p:txBody>
      </p:sp>
      <p:sp>
        <p:nvSpPr>
          <p:cNvPr id="4" name="Slide Number Placeholder 3"/>
          <p:cNvSpPr>
            <a:spLocks noGrp="1"/>
          </p:cNvSpPr>
          <p:nvPr>
            <p:ph type="sldNum" sz="quarter" idx="5"/>
          </p:nvPr>
        </p:nvSpPr>
        <p:spPr/>
        <p:txBody>
          <a:bodyPr/>
          <a:lstStyle/>
          <a:p>
            <a:pPr>
              <a:defRPr/>
            </a:pPr>
            <a:fld id="{E9A0AE9C-2E29-4001-AEB8-502FFE433E9D}" type="slidenum">
              <a:rPr lang="en-US" smtClean="0"/>
              <a:pPr>
                <a:defRPr/>
              </a:pPr>
              <a:t>11</a:t>
            </a:fld>
            <a:endParaRPr lang="th-TH"/>
          </a:p>
        </p:txBody>
      </p:sp>
    </p:spTree>
    <p:extLst>
      <p:ext uri="{BB962C8B-B14F-4D97-AF65-F5344CB8AC3E}">
        <p14:creationId xmlns:p14="http://schemas.microsoft.com/office/powerpoint/2010/main" val="2909729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pPr>
              <a:defRPr/>
            </a:pPr>
            <a:fld id="{E9A0AE9C-2E29-4001-AEB8-502FFE433E9D}" type="slidenum">
              <a:rPr lang="en-US" smtClean="0"/>
              <a:pPr>
                <a:defRPr/>
              </a:pPr>
              <a:t>13</a:t>
            </a:fld>
            <a:endParaRPr lang="th-TH"/>
          </a:p>
        </p:txBody>
      </p:sp>
    </p:spTree>
    <p:extLst>
      <p:ext uri="{BB962C8B-B14F-4D97-AF65-F5344CB8AC3E}">
        <p14:creationId xmlns:p14="http://schemas.microsoft.com/office/powerpoint/2010/main" val="2326290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pPr>
              <a:defRPr/>
            </a:pPr>
            <a:fld id="{E9A0AE9C-2E29-4001-AEB8-502FFE433E9D}" type="slidenum">
              <a:rPr lang="en-US" smtClean="0"/>
              <a:pPr>
                <a:defRPr/>
              </a:pPr>
              <a:t>17</a:t>
            </a:fld>
            <a:endParaRPr lang="th-TH"/>
          </a:p>
        </p:txBody>
      </p:sp>
    </p:spTree>
    <p:extLst>
      <p:ext uri="{BB962C8B-B14F-4D97-AF65-F5344CB8AC3E}">
        <p14:creationId xmlns:p14="http://schemas.microsoft.com/office/powerpoint/2010/main" val="1800184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E" dirty="0"/>
          </a:p>
        </p:txBody>
      </p:sp>
      <p:sp>
        <p:nvSpPr>
          <p:cNvPr id="4" name="Slide Number Placeholder 3"/>
          <p:cNvSpPr>
            <a:spLocks noGrp="1"/>
          </p:cNvSpPr>
          <p:nvPr>
            <p:ph type="sldNum" sz="quarter" idx="5"/>
          </p:nvPr>
        </p:nvSpPr>
        <p:spPr/>
        <p:txBody>
          <a:bodyPr/>
          <a:lstStyle/>
          <a:p>
            <a:pPr>
              <a:defRPr/>
            </a:pPr>
            <a:fld id="{E9A0AE9C-2E29-4001-AEB8-502FFE433E9D}" type="slidenum">
              <a:rPr lang="en-US" smtClean="0"/>
              <a:pPr>
                <a:defRPr/>
              </a:pPr>
              <a:t>18</a:t>
            </a:fld>
            <a:endParaRPr lang="th-TH"/>
          </a:p>
        </p:txBody>
      </p:sp>
    </p:spTree>
    <p:extLst>
      <p:ext uri="{BB962C8B-B14F-4D97-AF65-F5344CB8AC3E}">
        <p14:creationId xmlns:p14="http://schemas.microsoft.com/office/powerpoint/2010/main" val="5440703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sz_fichiera"/>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l="12158" t="9012" r="24829"/>
          <a:stretch>
            <a:fillRect/>
          </a:stretch>
        </p:blipFill>
        <p:spPr bwMode="auto">
          <a:xfrm>
            <a:off x="2987675" y="1557338"/>
            <a:ext cx="33909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Rectangle 6"/>
          <p:cNvSpPr>
            <a:spLocks noGrp="1" noChangeArrowheads="1"/>
          </p:cNvSpPr>
          <p:nvPr>
            <p:ph type="subTitle" idx="1"/>
          </p:nvPr>
        </p:nvSpPr>
        <p:spPr>
          <a:xfrm>
            <a:off x="1258888" y="4267200"/>
            <a:ext cx="7734300" cy="1752600"/>
          </a:xfrm>
        </p:spPr>
        <p:txBody>
          <a:bodyPr/>
          <a:lstStyle>
            <a:lvl1pPr marL="0" indent="0">
              <a:buFontTx/>
              <a:buNone/>
              <a:defRPr sz="3600"/>
            </a:lvl1pPr>
          </a:lstStyle>
          <a:p>
            <a:r>
              <a:rPr lang="th-TH"/>
              <a:t>Click to edit Master subtitle style</a:t>
            </a:r>
          </a:p>
        </p:txBody>
      </p:sp>
      <p:sp>
        <p:nvSpPr>
          <p:cNvPr id="17415" name="Rectangle 7"/>
          <p:cNvSpPr>
            <a:spLocks noGrp="1" noChangeArrowheads="1"/>
          </p:cNvSpPr>
          <p:nvPr>
            <p:ph type="ctrTitle"/>
          </p:nvPr>
        </p:nvSpPr>
        <p:spPr>
          <a:xfrm>
            <a:off x="2841625" y="1698625"/>
            <a:ext cx="6021388" cy="2209800"/>
          </a:xfrm>
        </p:spPr>
        <p:txBody>
          <a:bodyPr/>
          <a:lstStyle>
            <a:lvl1pPr>
              <a:defRPr b="1"/>
            </a:lvl1pPr>
          </a:lstStyle>
          <a:p>
            <a:r>
              <a:rPr lang="th-TH"/>
              <a:t>Click to edit Master title style</a:t>
            </a:r>
          </a:p>
        </p:txBody>
      </p:sp>
      <p:sp>
        <p:nvSpPr>
          <p:cNvPr id="5" name="Rectangle 2"/>
          <p:cNvSpPr>
            <a:spLocks noGrp="1" noChangeArrowheads="1"/>
          </p:cNvSpPr>
          <p:nvPr>
            <p:ph type="dt" sz="half" idx="10"/>
          </p:nvPr>
        </p:nvSpPr>
        <p:spPr/>
        <p:txBody>
          <a:bodyPr/>
          <a:lstStyle>
            <a:lvl1pPr>
              <a:defRPr/>
            </a:lvl1pPr>
          </a:lstStyle>
          <a:p>
            <a:pPr>
              <a:defRPr/>
            </a:pPr>
            <a:endParaRPr lang="th-TH"/>
          </a:p>
        </p:txBody>
      </p:sp>
      <p:sp>
        <p:nvSpPr>
          <p:cNvPr id="6" name="Rectangle 3"/>
          <p:cNvSpPr>
            <a:spLocks noGrp="1" noChangeArrowheads="1"/>
          </p:cNvSpPr>
          <p:nvPr>
            <p:ph type="ftr" sz="quarter" idx="11"/>
          </p:nvPr>
        </p:nvSpPr>
        <p:spPr>
          <a:xfrm>
            <a:off x="395288" y="6237288"/>
            <a:ext cx="2895600" cy="476250"/>
          </a:xfrm>
        </p:spPr>
        <p:txBody>
          <a:bodyPr/>
          <a:lstStyle>
            <a:lvl1pPr>
              <a:defRPr>
                <a:latin typeface="Arial" charset="0"/>
              </a:defRPr>
            </a:lvl1pPr>
          </a:lstStyle>
          <a:p>
            <a:pPr>
              <a:defRPr/>
            </a:pPr>
            <a:endParaRPr lang="en-US"/>
          </a:p>
          <a:p>
            <a:pPr>
              <a:defRPr/>
            </a:pPr>
            <a:r>
              <a:rPr lang="en-US"/>
              <a:t>RS</a:t>
            </a:r>
            <a:endParaRPr lang="th-TH"/>
          </a:p>
        </p:txBody>
      </p:sp>
      <p:sp>
        <p:nvSpPr>
          <p:cNvPr id="7" name="Rectangle 4"/>
          <p:cNvSpPr>
            <a:spLocks noGrp="1" noChangeArrowheads="1"/>
          </p:cNvSpPr>
          <p:nvPr>
            <p:ph type="sldNum" sz="quarter" idx="12"/>
          </p:nvPr>
        </p:nvSpPr>
        <p:spPr>
          <a:xfrm>
            <a:off x="6553200" y="6245225"/>
            <a:ext cx="2133600" cy="476250"/>
          </a:xfrm>
        </p:spPr>
        <p:txBody>
          <a:bodyPr/>
          <a:lstStyle>
            <a:lvl1pPr>
              <a:defRPr/>
            </a:lvl1pPr>
          </a:lstStyle>
          <a:p>
            <a:pPr>
              <a:defRPr/>
            </a:pPr>
            <a:fld id="{45D8E363-3F9E-4B02-87B7-251FFA258638}" type="slidenum">
              <a:rPr lang="en-US"/>
              <a:pPr>
                <a:defRPr/>
              </a:pPr>
              <a:t>‹#›</a:t>
            </a:fld>
            <a:endParaRPr lang="th-TH"/>
          </a:p>
        </p:txBody>
      </p:sp>
    </p:spTree>
    <p:extLst>
      <p:ext uri="{BB962C8B-B14F-4D97-AF65-F5344CB8AC3E}">
        <p14:creationId xmlns:p14="http://schemas.microsoft.com/office/powerpoint/2010/main" val="698865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th-TH"/>
          </a:p>
        </p:txBody>
      </p:sp>
      <p:sp>
        <p:nvSpPr>
          <p:cNvPr id="5" name="Rectangle 4"/>
          <p:cNvSpPr>
            <a:spLocks noGrp="1" noChangeArrowheads="1"/>
          </p:cNvSpPr>
          <p:nvPr>
            <p:ph type="ftr" sz="quarter" idx="11"/>
          </p:nvPr>
        </p:nvSpPr>
        <p:spPr>
          <a:ln/>
        </p:spPr>
        <p:txBody>
          <a:bodyPr/>
          <a:lstStyle>
            <a:lvl1pPr>
              <a:defRPr/>
            </a:lvl1pPr>
          </a:lstStyle>
          <a:p>
            <a:pPr>
              <a:defRPr/>
            </a:pPr>
            <a:r>
              <a:rPr lang="en-US"/>
              <a:t>RS</a:t>
            </a:r>
            <a:endParaRPr lang="th-TH"/>
          </a:p>
        </p:txBody>
      </p:sp>
      <p:sp>
        <p:nvSpPr>
          <p:cNvPr id="6" name="Rectangle 5"/>
          <p:cNvSpPr>
            <a:spLocks noGrp="1" noChangeArrowheads="1"/>
          </p:cNvSpPr>
          <p:nvPr>
            <p:ph type="sldNum" sz="quarter" idx="12"/>
          </p:nvPr>
        </p:nvSpPr>
        <p:spPr>
          <a:ln/>
        </p:spPr>
        <p:txBody>
          <a:bodyPr/>
          <a:lstStyle>
            <a:lvl1pPr>
              <a:defRPr/>
            </a:lvl1pPr>
          </a:lstStyle>
          <a:p>
            <a:pPr>
              <a:defRPr/>
            </a:pPr>
            <a:fld id="{81EAC75D-4D43-4876-9C9D-9268BF9CCA54}" type="slidenum">
              <a:rPr lang="en-US"/>
              <a:pPr>
                <a:defRPr/>
              </a:pPr>
              <a:t>‹#›</a:t>
            </a:fld>
            <a:endParaRPr lang="th-TH"/>
          </a:p>
        </p:txBody>
      </p:sp>
    </p:spTree>
    <p:extLst>
      <p:ext uri="{BB962C8B-B14F-4D97-AF65-F5344CB8AC3E}">
        <p14:creationId xmlns:p14="http://schemas.microsoft.com/office/powerpoint/2010/main" val="2495870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260350"/>
            <a:ext cx="2071687"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95288" y="260350"/>
            <a:ext cx="6067425" cy="57896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th-TH"/>
          </a:p>
        </p:txBody>
      </p:sp>
      <p:sp>
        <p:nvSpPr>
          <p:cNvPr id="5" name="Rectangle 4"/>
          <p:cNvSpPr>
            <a:spLocks noGrp="1" noChangeArrowheads="1"/>
          </p:cNvSpPr>
          <p:nvPr>
            <p:ph type="ftr" sz="quarter" idx="11"/>
          </p:nvPr>
        </p:nvSpPr>
        <p:spPr>
          <a:ln/>
        </p:spPr>
        <p:txBody>
          <a:bodyPr/>
          <a:lstStyle>
            <a:lvl1pPr>
              <a:defRPr/>
            </a:lvl1pPr>
          </a:lstStyle>
          <a:p>
            <a:pPr>
              <a:defRPr/>
            </a:pPr>
            <a:r>
              <a:rPr lang="en-US"/>
              <a:t>RS</a:t>
            </a:r>
            <a:endParaRPr lang="th-TH"/>
          </a:p>
        </p:txBody>
      </p:sp>
      <p:sp>
        <p:nvSpPr>
          <p:cNvPr id="6" name="Rectangle 5"/>
          <p:cNvSpPr>
            <a:spLocks noGrp="1" noChangeArrowheads="1"/>
          </p:cNvSpPr>
          <p:nvPr>
            <p:ph type="sldNum" sz="quarter" idx="12"/>
          </p:nvPr>
        </p:nvSpPr>
        <p:spPr>
          <a:ln/>
        </p:spPr>
        <p:txBody>
          <a:bodyPr/>
          <a:lstStyle>
            <a:lvl1pPr>
              <a:defRPr/>
            </a:lvl1pPr>
          </a:lstStyle>
          <a:p>
            <a:pPr>
              <a:defRPr/>
            </a:pPr>
            <a:fld id="{2351BD67-7163-4E88-98F9-7BC6AF35D263}" type="slidenum">
              <a:rPr lang="en-US"/>
              <a:pPr>
                <a:defRPr/>
              </a:pPr>
              <a:t>‹#›</a:t>
            </a:fld>
            <a:endParaRPr lang="th-TH"/>
          </a:p>
        </p:txBody>
      </p:sp>
    </p:spTree>
    <p:extLst>
      <p:ext uri="{BB962C8B-B14F-4D97-AF65-F5344CB8AC3E}">
        <p14:creationId xmlns:p14="http://schemas.microsoft.com/office/powerpoint/2010/main" val="3707007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26035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5240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th-TH"/>
          </a:p>
        </p:txBody>
      </p:sp>
      <p:sp>
        <p:nvSpPr>
          <p:cNvPr id="6" name="Rectangle 4"/>
          <p:cNvSpPr>
            <a:spLocks noGrp="1" noChangeArrowheads="1"/>
          </p:cNvSpPr>
          <p:nvPr>
            <p:ph type="ftr" sz="quarter" idx="11"/>
          </p:nvPr>
        </p:nvSpPr>
        <p:spPr>
          <a:ln/>
        </p:spPr>
        <p:txBody>
          <a:bodyPr/>
          <a:lstStyle>
            <a:lvl1pPr>
              <a:defRPr/>
            </a:lvl1pPr>
          </a:lstStyle>
          <a:p>
            <a:pPr>
              <a:defRPr/>
            </a:pPr>
            <a:r>
              <a:rPr lang="en-US"/>
              <a:t>RS</a:t>
            </a:r>
            <a:endParaRPr lang="th-TH"/>
          </a:p>
        </p:txBody>
      </p:sp>
      <p:sp>
        <p:nvSpPr>
          <p:cNvPr id="7" name="Rectangle 5"/>
          <p:cNvSpPr>
            <a:spLocks noGrp="1" noChangeArrowheads="1"/>
          </p:cNvSpPr>
          <p:nvPr>
            <p:ph type="sldNum" sz="quarter" idx="12"/>
          </p:nvPr>
        </p:nvSpPr>
        <p:spPr>
          <a:ln/>
        </p:spPr>
        <p:txBody>
          <a:bodyPr/>
          <a:lstStyle>
            <a:lvl1pPr>
              <a:defRPr/>
            </a:lvl1pPr>
          </a:lstStyle>
          <a:p>
            <a:pPr>
              <a:defRPr/>
            </a:pPr>
            <a:fld id="{ACDCF4A0-1C64-42ED-9F55-7B3C32138CB2}" type="slidenum">
              <a:rPr lang="en-US"/>
              <a:pPr>
                <a:defRPr/>
              </a:pPr>
              <a:t>‹#›</a:t>
            </a:fld>
            <a:endParaRPr lang="th-TH"/>
          </a:p>
        </p:txBody>
      </p:sp>
    </p:spTree>
    <p:extLst>
      <p:ext uri="{BB962C8B-B14F-4D97-AF65-F5344CB8AC3E}">
        <p14:creationId xmlns:p14="http://schemas.microsoft.com/office/powerpoint/2010/main" val="1662281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th-TH"/>
          </a:p>
        </p:txBody>
      </p:sp>
      <p:sp>
        <p:nvSpPr>
          <p:cNvPr id="5" name="Footer Placeholder 4"/>
          <p:cNvSpPr>
            <a:spLocks noGrp="1"/>
          </p:cNvSpPr>
          <p:nvPr>
            <p:ph type="ftr" sz="quarter" idx="11"/>
          </p:nvPr>
        </p:nvSpPr>
        <p:spPr/>
        <p:txBody>
          <a:bodyPr/>
          <a:lstStyle/>
          <a:p>
            <a:pPr>
              <a:defRPr/>
            </a:pPr>
            <a:endParaRPr lang="en-US"/>
          </a:p>
          <a:p>
            <a:pPr>
              <a:defRPr/>
            </a:pPr>
            <a:r>
              <a:rPr lang="en-US"/>
              <a:t>RS</a:t>
            </a:r>
            <a:endParaRPr lang="th-TH"/>
          </a:p>
        </p:txBody>
      </p:sp>
      <p:sp>
        <p:nvSpPr>
          <p:cNvPr id="6" name="Slide Number Placeholder 5"/>
          <p:cNvSpPr>
            <a:spLocks noGrp="1"/>
          </p:cNvSpPr>
          <p:nvPr>
            <p:ph type="sldNum" sz="quarter" idx="12"/>
          </p:nvPr>
        </p:nvSpPr>
        <p:spPr/>
        <p:txBody>
          <a:bodyPr/>
          <a:lstStyle/>
          <a:p>
            <a:pPr>
              <a:defRPr/>
            </a:pPr>
            <a:fld id="{45D8E363-3F9E-4B02-87B7-251FFA258638}" type="slidenum">
              <a:rPr lang="en-US" smtClean="0"/>
              <a:pPr>
                <a:defRPr/>
              </a:pPr>
              <a:t>‹#›</a:t>
            </a:fld>
            <a:endParaRPr lang="th-TH"/>
          </a:p>
        </p:txBody>
      </p:sp>
    </p:spTree>
    <p:extLst>
      <p:ext uri="{BB962C8B-B14F-4D97-AF65-F5344CB8AC3E}">
        <p14:creationId xmlns:p14="http://schemas.microsoft.com/office/powerpoint/2010/main" val="1990837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th-TH"/>
          </a:p>
        </p:txBody>
      </p:sp>
      <p:sp>
        <p:nvSpPr>
          <p:cNvPr id="5" name="Footer Placeholder 4"/>
          <p:cNvSpPr>
            <a:spLocks noGrp="1"/>
          </p:cNvSpPr>
          <p:nvPr>
            <p:ph type="ftr" sz="quarter" idx="11"/>
          </p:nvPr>
        </p:nvSpPr>
        <p:spPr/>
        <p:txBody>
          <a:bodyPr/>
          <a:lstStyle/>
          <a:p>
            <a:pPr>
              <a:defRPr/>
            </a:pPr>
            <a:r>
              <a:rPr lang="en-US"/>
              <a:t>RS</a:t>
            </a:r>
            <a:endParaRPr lang="th-TH"/>
          </a:p>
        </p:txBody>
      </p:sp>
      <p:sp>
        <p:nvSpPr>
          <p:cNvPr id="6" name="Slide Number Placeholder 5"/>
          <p:cNvSpPr>
            <a:spLocks noGrp="1"/>
          </p:cNvSpPr>
          <p:nvPr>
            <p:ph type="sldNum" sz="quarter" idx="12"/>
          </p:nvPr>
        </p:nvSpPr>
        <p:spPr/>
        <p:txBody>
          <a:bodyPr/>
          <a:lstStyle/>
          <a:p>
            <a:pPr>
              <a:defRPr/>
            </a:pPr>
            <a:fld id="{10B41042-1A22-49DB-94F7-A25E62F9B227}" type="slidenum">
              <a:rPr lang="en-US" smtClean="0"/>
              <a:pPr>
                <a:defRPr/>
              </a:pPr>
              <a:t>‹#›</a:t>
            </a:fld>
            <a:endParaRPr lang="th-TH"/>
          </a:p>
        </p:txBody>
      </p:sp>
    </p:spTree>
    <p:extLst>
      <p:ext uri="{BB962C8B-B14F-4D97-AF65-F5344CB8AC3E}">
        <p14:creationId xmlns:p14="http://schemas.microsoft.com/office/powerpoint/2010/main" val="3782483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th-TH"/>
          </a:p>
        </p:txBody>
      </p:sp>
      <p:sp>
        <p:nvSpPr>
          <p:cNvPr id="5" name="Footer Placeholder 4"/>
          <p:cNvSpPr>
            <a:spLocks noGrp="1"/>
          </p:cNvSpPr>
          <p:nvPr>
            <p:ph type="ftr" sz="quarter" idx="11"/>
          </p:nvPr>
        </p:nvSpPr>
        <p:spPr/>
        <p:txBody>
          <a:bodyPr/>
          <a:lstStyle/>
          <a:p>
            <a:pPr>
              <a:defRPr/>
            </a:pPr>
            <a:r>
              <a:rPr lang="en-US"/>
              <a:t>RS</a:t>
            </a:r>
            <a:endParaRPr lang="th-TH"/>
          </a:p>
        </p:txBody>
      </p:sp>
      <p:sp>
        <p:nvSpPr>
          <p:cNvPr id="6" name="Slide Number Placeholder 5"/>
          <p:cNvSpPr>
            <a:spLocks noGrp="1"/>
          </p:cNvSpPr>
          <p:nvPr>
            <p:ph type="sldNum" sz="quarter" idx="12"/>
          </p:nvPr>
        </p:nvSpPr>
        <p:spPr/>
        <p:txBody>
          <a:bodyPr/>
          <a:lstStyle/>
          <a:p>
            <a:pPr>
              <a:defRPr/>
            </a:pPr>
            <a:fld id="{59F03713-C8E9-441E-8380-EE8CB609493F}" type="slidenum">
              <a:rPr lang="en-US" smtClean="0"/>
              <a:pPr>
                <a:defRPr/>
              </a:pPr>
              <a:t>‹#›</a:t>
            </a:fld>
            <a:endParaRPr lang="th-TH"/>
          </a:p>
        </p:txBody>
      </p:sp>
    </p:spTree>
    <p:extLst>
      <p:ext uri="{BB962C8B-B14F-4D97-AF65-F5344CB8AC3E}">
        <p14:creationId xmlns:p14="http://schemas.microsoft.com/office/powerpoint/2010/main" val="2936369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th-TH"/>
          </a:p>
        </p:txBody>
      </p:sp>
      <p:sp>
        <p:nvSpPr>
          <p:cNvPr id="6" name="Footer Placeholder 5"/>
          <p:cNvSpPr>
            <a:spLocks noGrp="1"/>
          </p:cNvSpPr>
          <p:nvPr>
            <p:ph type="ftr" sz="quarter" idx="11"/>
          </p:nvPr>
        </p:nvSpPr>
        <p:spPr/>
        <p:txBody>
          <a:bodyPr/>
          <a:lstStyle/>
          <a:p>
            <a:pPr>
              <a:defRPr/>
            </a:pPr>
            <a:r>
              <a:rPr lang="en-US"/>
              <a:t>RS</a:t>
            </a:r>
            <a:endParaRPr lang="th-TH"/>
          </a:p>
        </p:txBody>
      </p:sp>
      <p:sp>
        <p:nvSpPr>
          <p:cNvPr id="7" name="Slide Number Placeholder 6"/>
          <p:cNvSpPr>
            <a:spLocks noGrp="1"/>
          </p:cNvSpPr>
          <p:nvPr>
            <p:ph type="sldNum" sz="quarter" idx="12"/>
          </p:nvPr>
        </p:nvSpPr>
        <p:spPr/>
        <p:txBody>
          <a:bodyPr/>
          <a:lstStyle/>
          <a:p>
            <a:pPr>
              <a:defRPr/>
            </a:pPr>
            <a:fld id="{73DF6EB9-7E5E-4118-AB7E-87A54EFE0F22}" type="slidenum">
              <a:rPr lang="en-US" smtClean="0"/>
              <a:pPr>
                <a:defRPr/>
              </a:pPr>
              <a:t>‹#›</a:t>
            </a:fld>
            <a:endParaRPr lang="th-TH"/>
          </a:p>
        </p:txBody>
      </p:sp>
    </p:spTree>
    <p:extLst>
      <p:ext uri="{BB962C8B-B14F-4D97-AF65-F5344CB8AC3E}">
        <p14:creationId xmlns:p14="http://schemas.microsoft.com/office/powerpoint/2010/main" val="334621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th-TH"/>
          </a:p>
        </p:txBody>
      </p:sp>
      <p:sp>
        <p:nvSpPr>
          <p:cNvPr id="8" name="Footer Placeholder 7"/>
          <p:cNvSpPr>
            <a:spLocks noGrp="1"/>
          </p:cNvSpPr>
          <p:nvPr>
            <p:ph type="ftr" sz="quarter" idx="11"/>
          </p:nvPr>
        </p:nvSpPr>
        <p:spPr/>
        <p:txBody>
          <a:bodyPr/>
          <a:lstStyle/>
          <a:p>
            <a:pPr>
              <a:defRPr/>
            </a:pPr>
            <a:r>
              <a:rPr lang="en-US"/>
              <a:t>RS</a:t>
            </a:r>
            <a:endParaRPr lang="th-TH"/>
          </a:p>
        </p:txBody>
      </p:sp>
      <p:sp>
        <p:nvSpPr>
          <p:cNvPr id="9" name="Slide Number Placeholder 8"/>
          <p:cNvSpPr>
            <a:spLocks noGrp="1"/>
          </p:cNvSpPr>
          <p:nvPr>
            <p:ph type="sldNum" sz="quarter" idx="12"/>
          </p:nvPr>
        </p:nvSpPr>
        <p:spPr/>
        <p:txBody>
          <a:bodyPr/>
          <a:lstStyle/>
          <a:p>
            <a:pPr>
              <a:defRPr/>
            </a:pPr>
            <a:fld id="{B065E9ED-904A-44A1-AB58-8705D36FE4AF}" type="slidenum">
              <a:rPr lang="en-US" smtClean="0"/>
              <a:pPr>
                <a:defRPr/>
              </a:pPr>
              <a:t>‹#›</a:t>
            </a:fld>
            <a:endParaRPr lang="th-TH"/>
          </a:p>
        </p:txBody>
      </p:sp>
    </p:spTree>
    <p:extLst>
      <p:ext uri="{BB962C8B-B14F-4D97-AF65-F5344CB8AC3E}">
        <p14:creationId xmlns:p14="http://schemas.microsoft.com/office/powerpoint/2010/main" val="310895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th-TH"/>
          </a:p>
        </p:txBody>
      </p:sp>
      <p:sp>
        <p:nvSpPr>
          <p:cNvPr id="4" name="Footer Placeholder 3"/>
          <p:cNvSpPr>
            <a:spLocks noGrp="1"/>
          </p:cNvSpPr>
          <p:nvPr>
            <p:ph type="ftr" sz="quarter" idx="11"/>
          </p:nvPr>
        </p:nvSpPr>
        <p:spPr/>
        <p:txBody>
          <a:bodyPr/>
          <a:lstStyle/>
          <a:p>
            <a:pPr>
              <a:defRPr/>
            </a:pPr>
            <a:r>
              <a:rPr lang="en-US"/>
              <a:t>RS</a:t>
            </a:r>
            <a:endParaRPr lang="th-TH"/>
          </a:p>
        </p:txBody>
      </p:sp>
      <p:sp>
        <p:nvSpPr>
          <p:cNvPr id="5" name="Slide Number Placeholder 4"/>
          <p:cNvSpPr>
            <a:spLocks noGrp="1"/>
          </p:cNvSpPr>
          <p:nvPr>
            <p:ph type="sldNum" sz="quarter" idx="12"/>
          </p:nvPr>
        </p:nvSpPr>
        <p:spPr/>
        <p:txBody>
          <a:bodyPr/>
          <a:lstStyle/>
          <a:p>
            <a:pPr>
              <a:defRPr/>
            </a:pPr>
            <a:fld id="{2175AB66-B16E-417C-87ED-A4EFFA7AF089}" type="slidenum">
              <a:rPr lang="en-US" smtClean="0"/>
              <a:pPr>
                <a:defRPr/>
              </a:pPr>
              <a:t>‹#›</a:t>
            </a:fld>
            <a:endParaRPr lang="th-TH"/>
          </a:p>
        </p:txBody>
      </p:sp>
    </p:spTree>
    <p:extLst>
      <p:ext uri="{BB962C8B-B14F-4D97-AF65-F5344CB8AC3E}">
        <p14:creationId xmlns:p14="http://schemas.microsoft.com/office/powerpoint/2010/main" val="19653986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th-TH"/>
          </a:p>
        </p:txBody>
      </p:sp>
      <p:sp>
        <p:nvSpPr>
          <p:cNvPr id="3" name="Footer Placeholder 2"/>
          <p:cNvSpPr>
            <a:spLocks noGrp="1"/>
          </p:cNvSpPr>
          <p:nvPr>
            <p:ph type="ftr" sz="quarter" idx="11"/>
          </p:nvPr>
        </p:nvSpPr>
        <p:spPr/>
        <p:txBody>
          <a:bodyPr/>
          <a:lstStyle/>
          <a:p>
            <a:pPr>
              <a:defRPr/>
            </a:pPr>
            <a:r>
              <a:rPr lang="en-US"/>
              <a:t>RS</a:t>
            </a:r>
            <a:endParaRPr lang="th-TH"/>
          </a:p>
        </p:txBody>
      </p:sp>
      <p:sp>
        <p:nvSpPr>
          <p:cNvPr id="4" name="Slide Number Placeholder 3"/>
          <p:cNvSpPr>
            <a:spLocks noGrp="1"/>
          </p:cNvSpPr>
          <p:nvPr>
            <p:ph type="sldNum" sz="quarter" idx="12"/>
          </p:nvPr>
        </p:nvSpPr>
        <p:spPr/>
        <p:txBody>
          <a:bodyPr/>
          <a:lstStyle/>
          <a:p>
            <a:pPr>
              <a:defRPr/>
            </a:pPr>
            <a:fld id="{A90BFB69-0309-4882-B7C0-822005FBC4D6}" type="slidenum">
              <a:rPr lang="en-US" smtClean="0"/>
              <a:pPr>
                <a:defRPr/>
              </a:pPr>
              <a:t>‹#›</a:t>
            </a:fld>
            <a:endParaRPr lang="th-TH"/>
          </a:p>
        </p:txBody>
      </p:sp>
    </p:spTree>
    <p:extLst>
      <p:ext uri="{BB962C8B-B14F-4D97-AF65-F5344CB8AC3E}">
        <p14:creationId xmlns:p14="http://schemas.microsoft.com/office/powerpoint/2010/main" val="19312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th-TH"/>
          </a:p>
        </p:txBody>
      </p:sp>
      <p:sp>
        <p:nvSpPr>
          <p:cNvPr id="5" name="Rectangle 4"/>
          <p:cNvSpPr>
            <a:spLocks noGrp="1" noChangeArrowheads="1"/>
          </p:cNvSpPr>
          <p:nvPr>
            <p:ph type="ftr" sz="quarter" idx="11"/>
          </p:nvPr>
        </p:nvSpPr>
        <p:spPr>
          <a:ln/>
        </p:spPr>
        <p:txBody>
          <a:bodyPr/>
          <a:lstStyle>
            <a:lvl1pPr>
              <a:defRPr/>
            </a:lvl1pPr>
          </a:lstStyle>
          <a:p>
            <a:pPr>
              <a:defRPr/>
            </a:pPr>
            <a:r>
              <a:rPr lang="en-US"/>
              <a:t>RS</a:t>
            </a:r>
            <a:endParaRPr lang="th-TH"/>
          </a:p>
        </p:txBody>
      </p:sp>
      <p:sp>
        <p:nvSpPr>
          <p:cNvPr id="6" name="Rectangle 5"/>
          <p:cNvSpPr>
            <a:spLocks noGrp="1" noChangeArrowheads="1"/>
          </p:cNvSpPr>
          <p:nvPr>
            <p:ph type="sldNum" sz="quarter" idx="12"/>
          </p:nvPr>
        </p:nvSpPr>
        <p:spPr>
          <a:ln/>
        </p:spPr>
        <p:txBody>
          <a:bodyPr/>
          <a:lstStyle>
            <a:lvl1pPr>
              <a:defRPr/>
            </a:lvl1pPr>
          </a:lstStyle>
          <a:p>
            <a:pPr>
              <a:defRPr/>
            </a:pPr>
            <a:fld id="{10B41042-1A22-49DB-94F7-A25E62F9B227}" type="slidenum">
              <a:rPr lang="en-US"/>
              <a:pPr>
                <a:defRPr/>
              </a:pPr>
              <a:t>‹#›</a:t>
            </a:fld>
            <a:endParaRPr lang="th-TH"/>
          </a:p>
        </p:txBody>
      </p:sp>
    </p:spTree>
    <p:extLst>
      <p:ext uri="{BB962C8B-B14F-4D97-AF65-F5344CB8AC3E}">
        <p14:creationId xmlns:p14="http://schemas.microsoft.com/office/powerpoint/2010/main" val="4041733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th-TH"/>
          </a:p>
        </p:txBody>
      </p:sp>
      <p:sp>
        <p:nvSpPr>
          <p:cNvPr id="6" name="Footer Placeholder 5"/>
          <p:cNvSpPr>
            <a:spLocks noGrp="1"/>
          </p:cNvSpPr>
          <p:nvPr>
            <p:ph type="ftr" sz="quarter" idx="11"/>
          </p:nvPr>
        </p:nvSpPr>
        <p:spPr/>
        <p:txBody>
          <a:bodyPr/>
          <a:lstStyle/>
          <a:p>
            <a:pPr>
              <a:defRPr/>
            </a:pPr>
            <a:r>
              <a:rPr lang="en-US"/>
              <a:t>RS</a:t>
            </a:r>
            <a:endParaRPr lang="th-TH"/>
          </a:p>
        </p:txBody>
      </p:sp>
      <p:sp>
        <p:nvSpPr>
          <p:cNvPr id="7" name="Slide Number Placeholder 6"/>
          <p:cNvSpPr>
            <a:spLocks noGrp="1"/>
          </p:cNvSpPr>
          <p:nvPr>
            <p:ph type="sldNum" sz="quarter" idx="12"/>
          </p:nvPr>
        </p:nvSpPr>
        <p:spPr/>
        <p:txBody>
          <a:bodyPr/>
          <a:lstStyle/>
          <a:p>
            <a:pPr>
              <a:defRPr/>
            </a:pPr>
            <a:fld id="{B759CCE6-3999-4A16-9BA7-AEE8037F043D}" type="slidenum">
              <a:rPr lang="en-US" smtClean="0"/>
              <a:pPr>
                <a:defRPr/>
              </a:pPr>
              <a:t>‹#›</a:t>
            </a:fld>
            <a:endParaRPr lang="th-TH"/>
          </a:p>
        </p:txBody>
      </p:sp>
    </p:spTree>
    <p:extLst>
      <p:ext uri="{BB962C8B-B14F-4D97-AF65-F5344CB8AC3E}">
        <p14:creationId xmlns:p14="http://schemas.microsoft.com/office/powerpoint/2010/main" val="26854456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th-TH"/>
          </a:p>
        </p:txBody>
      </p:sp>
      <p:sp>
        <p:nvSpPr>
          <p:cNvPr id="6" name="Footer Placeholder 5"/>
          <p:cNvSpPr>
            <a:spLocks noGrp="1"/>
          </p:cNvSpPr>
          <p:nvPr>
            <p:ph type="ftr" sz="quarter" idx="11"/>
          </p:nvPr>
        </p:nvSpPr>
        <p:spPr/>
        <p:txBody>
          <a:bodyPr/>
          <a:lstStyle/>
          <a:p>
            <a:pPr>
              <a:defRPr/>
            </a:pPr>
            <a:r>
              <a:rPr lang="en-US"/>
              <a:t>RS</a:t>
            </a:r>
            <a:endParaRPr lang="th-TH"/>
          </a:p>
        </p:txBody>
      </p:sp>
      <p:sp>
        <p:nvSpPr>
          <p:cNvPr id="7" name="Slide Number Placeholder 6"/>
          <p:cNvSpPr>
            <a:spLocks noGrp="1"/>
          </p:cNvSpPr>
          <p:nvPr>
            <p:ph type="sldNum" sz="quarter" idx="12"/>
          </p:nvPr>
        </p:nvSpPr>
        <p:spPr/>
        <p:txBody>
          <a:bodyPr/>
          <a:lstStyle/>
          <a:p>
            <a:pPr>
              <a:defRPr/>
            </a:pPr>
            <a:fld id="{4A9393E2-139C-46C3-85D2-1876D963959B}" type="slidenum">
              <a:rPr lang="en-US" smtClean="0"/>
              <a:pPr>
                <a:defRPr/>
              </a:pPr>
              <a:t>‹#›</a:t>
            </a:fld>
            <a:endParaRPr lang="th-TH"/>
          </a:p>
        </p:txBody>
      </p:sp>
    </p:spTree>
    <p:extLst>
      <p:ext uri="{BB962C8B-B14F-4D97-AF65-F5344CB8AC3E}">
        <p14:creationId xmlns:p14="http://schemas.microsoft.com/office/powerpoint/2010/main" val="3312988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th-TH"/>
          </a:p>
        </p:txBody>
      </p:sp>
      <p:sp>
        <p:nvSpPr>
          <p:cNvPr id="5" name="Footer Placeholder 4"/>
          <p:cNvSpPr>
            <a:spLocks noGrp="1"/>
          </p:cNvSpPr>
          <p:nvPr>
            <p:ph type="ftr" sz="quarter" idx="11"/>
          </p:nvPr>
        </p:nvSpPr>
        <p:spPr/>
        <p:txBody>
          <a:bodyPr/>
          <a:lstStyle/>
          <a:p>
            <a:pPr>
              <a:defRPr/>
            </a:pPr>
            <a:r>
              <a:rPr lang="en-US"/>
              <a:t>RS</a:t>
            </a:r>
            <a:endParaRPr lang="th-TH"/>
          </a:p>
        </p:txBody>
      </p:sp>
      <p:sp>
        <p:nvSpPr>
          <p:cNvPr id="6" name="Slide Number Placeholder 5"/>
          <p:cNvSpPr>
            <a:spLocks noGrp="1"/>
          </p:cNvSpPr>
          <p:nvPr>
            <p:ph type="sldNum" sz="quarter" idx="12"/>
          </p:nvPr>
        </p:nvSpPr>
        <p:spPr/>
        <p:txBody>
          <a:bodyPr/>
          <a:lstStyle/>
          <a:p>
            <a:pPr>
              <a:defRPr/>
            </a:pPr>
            <a:fld id="{81EAC75D-4D43-4876-9C9D-9268BF9CCA54}" type="slidenum">
              <a:rPr lang="en-US" smtClean="0"/>
              <a:pPr>
                <a:defRPr/>
              </a:pPr>
              <a:t>‹#›</a:t>
            </a:fld>
            <a:endParaRPr lang="th-TH"/>
          </a:p>
        </p:txBody>
      </p:sp>
    </p:spTree>
    <p:extLst>
      <p:ext uri="{BB962C8B-B14F-4D97-AF65-F5344CB8AC3E}">
        <p14:creationId xmlns:p14="http://schemas.microsoft.com/office/powerpoint/2010/main" val="10501595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th-TH"/>
          </a:p>
        </p:txBody>
      </p:sp>
      <p:sp>
        <p:nvSpPr>
          <p:cNvPr id="5" name="Footer Placeholder 4"/>
          <p:cNvSpPr>
            <a:spLocks noGrp="1"/>
          </p:cNvSpPr>
          <p:nvPr>
            <p:ph type="ftr" sz="quarter" idx="11"/>
          </p:nvPr>
        </p:nvSpPr>
        <p:spPr/>
        <p:txBody>
          <a:bodyPr/>
          <a:lstStyle/>
          <a:p>
            <a:pPr>
              <a:defRPr/>
            </a:pPr>
            <a:r>
              <a:rPr lang="en-US"/>
              <a:t>RS</a:t>
            </a:r>
            <a:endParaRPr lang="th-TH"/>
          </a:p>
        </p:txBody>
      </p:sp>
      <p:sp>
        <p:nvSpPr>
          <p:cNvPr id="6" name="Slide Number Placeholder 5"/>
          <p:cNvSpPr>
            <a:spLocks noGrp="1"/>
          </p:cNvSpPr>
          <p:nvPr>
            <p:ph type="sldNum" sz="quarter" idx="12"/>
          </p:nvPr>
        </p:nvSpPr>
        <p:spPr/>
        <p:txBody>
          <a:bodyPr/>
          <a:lstStyle/>
          <a:p>
            <a:pPr>
              <a:defRPr/>
            </a:pPr>
            <a:fld id="{2351BD67-7163-4E88-98F9-7BC6AF35D263}" type="slidenum">
              <a:rPr lang="en-US" smtClean="0"/>
              <a:pPr>
                <a:defRPr/>
              </a:pPr>
              <a:t>‹#›</a:t>
            </a:fld>
            <a:endParaRPr lang="th-TH"/>
          </a:p>
        </p:txBody>
      </p:sp>
    </p:spTree>
    <p:extLst>
      <p:ext uri="{BB962C8B-B14F-4D97-AF65-F5344CB8AC3E}">
        <p14:creationId xmlns:p14="http://schemas.microsoft.com/office/powerpoint/2010/main" val="221555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th-TH"/>
          </a:p>
        </p:txBody>
      </p:sp>
      <p:sp>
        <p:nvSpPr>
          <p:cNvPr id="5" name="Rectangle 4"/>
          <p:cNvSpPr>
            <a:spLocks noGrp="1" noChangeArrowheads="1"/>
          </p:cNvSpPr>
          <p:nvPr>
            <p:ph type="ftr" sz="quarter" idx="11"/>
          </p:nvPr>
        </p:nvSpPr>
        <p:spPr>
          <a:ln/>
        </p:spPr>
        <p:txBody>
          <a:bodyPr/>
          <a:lstStyle>
            <a:lvl1pPr>
              <a:defRPr/>
            </a:lvl1pPr>
          </a:lstStyle>
          <a:p>
            <a:pPr>
              <a:defRPr/>
            </a:pPr>
            <a:r>
              <a:rPr lang="en-US"/>
              <a:t>RS</a:t>
            </a:r>
            <a:endParaRPr lang="th-TH"/>
          </a:p>
        </p:txBody>
      </p:sp>
      <p:sp>
        <p:nvSpPr>
          <p:cNvPr id="6" name="Rectangle 5"/>
          <p:cNvSpPr>
            <a:spLocks noGrp="1" noChangeArrowheads="1"/>
          </p:cNvSpPr>
          <p:nvPr>
            <p:ph type="sldNum" sz="quarter" idx="12"/>
          </p:nvPr>
        </p:nvSpPr>
        <p:spPr>
          <a:ln/>
        </p:spPr>
        <p:txBody>
          <a:bodyPr/>
          <a:lstStyle>
            <a:lvl1pPr>
              <a:defRPr/>
            </a:lvl1pPr>
          </a:lstStyle>
          <a:p>
            <a:pPr>
              <a:defRPr/>
            </a:pPr>
            <a:fld id="{59F03713-C8E9-441E-8380-EE8CB609493F}" type="slidenum">
              <a:rPr lang="en-US"/>
              <a:pPr>
                <a:defRPr/>
              </a:pPr>
              <a:t>‹#›</a:t>
            </a:fld>
            <a:endParaRPr lang="th-TH"/>
          </a:p>
        </p:txBody>
      </p:sp>
    </p:spTree>
    <p:extLst>
      <p:ext uri="{BB962C8B-B14F-4D97-AF65-F5344CB8AC3E}">
        <p14:creationId xmlns:p14="http://schemas.microsoft.com/office/powerpoint/2010/main" val="2081788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24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th-TH"/>
          </a:p>
        </p:txBody>
      </p:sp>
      <p:sp>
        <p:nvSpPr>
          <p:cNvPr id="6" name="Rectangle 4"/>
          <p:cNvSpPr>
            <a:spLocks noGrp="1" noChangeArrowheads="1"/>
          </p:cNvSpPr>
          <p:nvPr>
            <p:ph type="ftr" sz="quarter" idx="11"/>
          </p:nvPr>
        </p:nvSpPr>
        <p:spPr>
          <a:ln/>
        </p:spPr>
        <p:txBody>
          <a:bodyPr/>
          <a:lstStyle>
            <a:lvl1pPr>
              <a:defRPr/>
            </a:lvl1pPr>
          </a:lstStyle>
          <a:p>
            <a:pPr>
              <a:defRPr/>
            </a:pPr>
            <a:r>
              <a:rPr lang="en-US"/>
              <a:t>RS</a:t>
            </a:r>
            <a:endParaRPr lang="th-TH"/>
          </a:p>
        </p:txBody>
      </p:sp>
      <p:sp>
        <p:nvSpPr>
          <p:cNvPr id="7" name="Rectangle 5"/>
          <p:cNvSpPr>
            <a:spLocks noGrp="1" noChangeArrowheads="1"/>
          </p:cNvSpPr>
          <p:nvPr>
            <p:ph type="sldNum" sz="quarter" idx="12"/>
          </p:nvPr>
        </p:nvSpPr>
        <p:spPr>
          <a:ln/>
        </p:spPr>
        <p:txBody>
          <a:bodyPr/>
          <a:lstStyle>
            <a:lvl1pPr>
              <a:defRPr/>
            </a:lvl1pPr>
          </a:lstStyle>
          <a:p>
            <a:pPr>
              <a:defRPr/>
            </a:pPr>
            <a:fld id="{73DF6EB9-7E5E-4118-AB7E-87A54EFE0F22}" type="slidenum">
              <a:rPr lang="en-US"/>
              <a:pPr>
                <a:defRPr/>
              </a:pPr>
              <a:t>‹#›</a:t>
            </a:fld>
            <a:endParaRPr lang="th-TH"/>
          </a:p>
        </p:txBody>
      </p:sp>
    </p:spTree>
    <p:extLst>
      <p:ext uri="{BB962C8B-B14F-4D97-AF65-F5344CB8AC3E}">
        <p14:creationId xmlns:p14="http://schemas.microsoft.com/office/powerpoint/2010/main" val="1064967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th-TH"/>
          </a:p>
        </p:txBody>
      </p:sp>
      <p:sp>
        <p:nvSpPr>
          <p:cNvPr id="8" name="Rectangle 4"/>
          <p:cNvSpPr>
            <a:spLocks noGrp="1" noChangeArrowheads="1"/>
          </p:cNvSpPr>
          <p:nvPr>
            <p:ph type="ftr" sz="quarter" idx="11"/>
          </p:nvPr>
        </p:nvSpPr>
        <p:spPr>
          <a:ln/>
        </p:spPr>
        <p:txBody>
          <a:bodyPr/>
          <a:lstStyle>
            <a:lvl1pPr>
              <a:defRPr/>
            </a:lvl1pPr>
          </a:lstStyle>
          <a:p>
            <a:pPr>
              <a:defRPr/>
            </a:pPr>
            <a:r>
              <a:rPr lang="en-US"/>
              <a:t>RS</a:t>
            </a:r>
            <a:endParaRPr lang="th-TH"/>
          </a:p>
        </p:txBody>
      </p:sp>
      <p:sp>
        <p:nvSpPr>
          <p:cNvPr id="9" name="Rectangle 5"/>
          <p:cNvSpPr>
            <a:spLocks noGrp="1" noChangeArrowheads="1"/>
          </p:cNvSpPr>
          <p:nvPr>
            <p:ph type="sldNum" sz="quarter" idx="12"/>
          </p:nvPr>
        </p:nvSpPr>
        <p:spPr>
          <a:ln/>
        </p:spPr>
        <p:txBody>
          <a:bodyPr/>
          <a:lstStyle>
            <a:lvl1pPr>
              <a:defRPr/>
            </a:lvl1pPr>
          </a:lstStyle>
          <a:p>
            <a:pPr>
              <a:defRPr/>
            </a:pPr>
            <a:fld id="{B065E9ED-904A-44A1-AB58-8705D36FE4AF}" type="slidenum">
              <a:rPr lang="en-US"/>
              <a:pPr>
                <a:defRPr/>
              </a:pPr>
              <a:t>‹#›</a:t>
            </a:fld>
            <a:endParaRPr lang="th-TH"/>
          </a:p>
        </p:txBody>
      </p:sp>
    </p:spTree>
    <p:extLst>
      <p:ext uri="{BB962C8B-B14F-4D97-AF65-F5344CB8AC3E}">
        <p14:creationId xmlns:p14="http://schemas.microsoft.com/office/powerpoint/2010/main" val="1166369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th-TH"/>
          </a:p>
        </p:txBody>
      </p:sp>
      <p:sp>
        <p:nvSpPr>
          <p:cNvPr id="4" name="Rectangle 4"/>
          <p:cNvSpPr>
            <a:spLocks noGrp="1" noChangeArrowheads="1"/>
          </p:cNvSpPr>
          <p:nvPr>
            <p:ph type="ftr" sz="quarter" idx="11"/>
          </p:nvPr>
        </p:nvSpPr>
        <p:spPr>
          <a:ln/>
        </p:spPr>
        <p:txBody>
          <a:bodyPr/>
          <a:lstStyle>
            <a:lvl1pPr>
              <a:defRPr/>
            </a:lvl1pPr>
          </a:lstStyle>
          <a:p>
            <a:pPr>
              <a:defRPr/>
            </a:pPr>
            <a:r>
              <a:rPr lang="en-US"/>
              <a:t>RS</a:t>
            </a:r>
            <a:endParaRPr lang="th-TH"/>
          </a:p>
        </p:txBody>
      </p:sp>
      <p:sp>
        <p:nvSpPr>
          <p:cNvPr id="5" name="Rectangle 5"/>
          <p:cNvSpPr>
            <a:spLocks noGrp="1" noChangeArrowheads="1"/>
          </p:cNvSpPr>
          <p:nvPr>
            <p:ph type="sldNum" sz="quarter" idx="12"/>
          </p:nvPr>
        </p:nvSpPr>
        <p:spPr>
          <a:ln/>
        </p:spPr>
        <p:txBody>
          <a:bodyPr/>
          <a:lstStyle>
            <a:lvl1pPr>
              <a:defRPr/>
            </a:lvl1pPr>
          </a:lstStyle>
          <a:p>
            <a:pPr>
              <a:defRPr/>
            </a:pPr>
            <a:fld id="{2175AB66-B16E-417C-87ED-A4EFFA7AF089}" type="slidenum">
              <a:rPr lang="en-US"/>
              <a:pPr>
                <a:defRPr/>
              </a:pPr>
              <a:t>‹#›</a:t>
            </a:fld>
            <a:endParaRPr lang="th-TH"/>
          </a:p>
        </p:txBody>
      </p:sp>
    </p:spTree>
    <p:extLst>
      <p:ext uri="{BB962C8B-B14F-4D97-AF65-F5344CB8AC3E}">
        <p14:creationId xmlns:p14="http://schemas.microsoft.com/office/powerpoint/2010/main" val="2950602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th-TH"/>
          </a:p>
        </p:txBody>
      </p:sp>
      <p:sp>
        <p:nvSpPr>
          <p:cNvPr id="3" name="Rectangle 4"/>
          <p:cNvSpPr>
            <a:spLocks noGrp="1" noChangeArrowheads="1"/>
          </p:cNvSpPr>
          <p:nvPr>
            <p:ph type="ftr" sz="quarter" idx="11"/>
          </p:nvPr>
        </p:nvSpPr>
        <p:spPr>
          <a:ln/>
        </p:spPr>
        <p:txBody>
          <a:bodyPr/>
          <a:lstStyle>
            <a:lvl1pPr>
              <a:defRPr/>
            </a:lvl1pPr>
          </a:lstStyle>
          <a:p>
            <a:pPr>
              <a:defRPr/>
            </a:pPr>
            <a:r>
              <a:rPr lang="en-US"/>
              <a:t>RS</a:t>
            </a:r>
            <a:endParaRPr lang="th-TH"/>
          </a:p>
        </p:txBody>
      </p:sp>
      <p:sp>
        <p:nvSpPr>
          <p:cNvPr id="4" name="Rectangle 5"/>
          <p:cNvSpPr>
            <a:spLocks noGrp="1" noChangeArrowheads="1"/>
          </p:cNvSpPr>
          <p:nvPr>
            <p:ph type="sldNum" sz="quarter" idx="12"/>
          </p:nvPr>
        </p:nvSpPr>
        <p:spPr>
          <a:ln/>
        </p:spPr>
        <p:txBody>
          <a:bodyPr/>
          <a:lstStyle>
            <a:lvl1pPr>
              <a:defRPr/>
            </a:lvl1pPr>
          </a:lstStyle>
          <a:p>
            <a:pPr>
              <a:defRPr/>
            </a:pPr>
            <a:fld id="{A90BFB69-0309-4882-B7C0-822005FBC4D6}" type="slidenum">
              <a:rPr lang="en-US"/>
              <a:pPr>
                <a:defRPr/>
              </a:pPr>
              <a:t>‹#›</a:t>
            </a:fld>
            <a:endParaRPr lang="th-TH"/>
          </a:p>
        </p:txBody>
      </p:sp>
    </p:spTree>
    <p:extLst>
      <p:ext uri="{BB962C8B-B14F-4D97-AF65-F5344CB8AC3E}">
        <p14:creationId xmlns:p14="http://schemas.microsoft.com/office/powerpoint/2010/main" val="2223866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th-TH"/>
          </a:p>
        </p:txBody>
      </p:sp>
      <p:sp>
        <p:nvSpPr>
          <p:cNvPr id="6" name="Rectangle 4"/>
          <p:cNvSpPr>
            <a:spLocks noGrp="1" noChangeArrowheads="1"/>
          </p:cNvSpPr>
          <p:nvPr>
            <p:ph type="ftr" sz="quarter" idx="11"/>
          </p:nvPr>
        </p:nvSpPr>
        <p:spPr>
          <a:ln/>
        </p:spPr>
        <p:txBody>
          <a:bodyPr/>
          <a:lstStyle>
            <a:lvl1pPr>
              <a:defRPr/>
            </a:lvl1pPr>
          </a:lstStyle>
          <a:p>
            <a:pPr>
              <a:defRPr/>
            </a:pPr>
            <a:r>
              <a:rPr lang="en-US"/>
              <a:t>RS</a:t>
            </a:r>
            <a:endParaRPr lang="th-TH"/>
          </a:p>
        </p:txBody>
      </p:sp>
      <p:sp>
        <p:nvSpPr>
          <p:cNvPr id="7" name="Rectangle 5"/>
          <p:cNvSpPr>
            <a:spLocks noGrp="1" noChangeArrowheads="1"/>
          </p:cNvSpPr>
          <p:nvPr>
            <p:ph type="sldNum" sz="quarter" idx="12"/>
          </p:nvPr>
        </p:nvSpPr>
        <p:spPr>
          <a:ln/>
        </p:spPr>
        <p:txBody>
          <a:bodyPr/>
          <a:lstStyle>
            <a:lvl1pPr>
              <a:defRPr/>
            </a:lvl1pPr>
          </a:lstStyle>
          <a:p>
            <a:pPr>
              <a:defRPr/>
            </a:pPr>
            <a:fld id="{B759CCE6-3999-4A16-9BA7-AEE8037F043D}" type="slidenum">
              <a:rPr lang="en-US"/>
              <a:pPr>
                <a:defRPr/>
              </a:pPr>
              <a:t>‹#›</a:t>
            </a:fld>
            <a:endParaRPr lang="th-TH"/>
          </a:p>
        </p:txBody>
      </p:sp>
    </p:spTree>
    <p:extLst>
      <p:ext uri="{BB962C8B-B14F-4D97-AF65-F5344CB8AC3E}">
        <p14:creationId xmlns:p14="http://schemas.microsoft.com/office/powerpoint/2010/main" val="967051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th-TH"/>
          </a:p>
        </p:txBody>
      </p:sp>
      <p:sp>
        <p:nvSpPr>
          <p:cNvPr id="6" name="Rectangle 4"/>
          <p:cNvSpPr>
            <a:spLocks noGrp="1" noChangeArrowheads="1"/>
          </p:cNvSpPr>
          <p:nvPr>
            <p:ph type="ftr" sz="quarter" idx="11"/>
          </p:nvPr>
        </p:nvSpPr>
        <p:spPr>
          <a:ln/>
        </p:spPr>
        <p:txBody>
          <a:bodyPr/>
          <a:lstStyle>
            <a:lvl1pPr>
              <a:defRPr/>
            </a:lvl1pPr>
          </a:lstStyle>
          <a:p>
            <a:pPr>
              <a:defRPr/>
            </a:pPr>
            <a:r>
              <a:rPr lang="en-US"/>
              <a:t>RS</a:t>
            </a:r>
            <a:endParaRPr lang="th-TH"/>
          </a:p>
        </p:txBody>
      </p:sp>
      <p:sp>
        <p:nvSpPr>
          <p:cNvPr id="7" name="Rectangle 5"/>
          <p:cNvSpPr>
            <a:spLocks noGrp="1" noChangeArrowheads="1"/>
          </p:cNvSpPr>
          <p:nvPr>
            <p:ph type="sldNum" sz="quarter" idx="12"/>
          </p:nvPr>
        </p:nvSpPr>
        <p:spPr>
          <a:ln/>
        </p:spPr>
        <p:txBody>
          <a:bodyPr/>
          <a:lstStyle>
            <a:lvl1pPr>
              <a:defRPr/>
            </a:lvl1pPr>
          </a:lstStyle>
          <a:p>
            <a:pPr>
              <a:defRPr/>
            </a:pPr>
            <a:fld id="{4A9393E2-139C-46C3-85D2-1876D963959B}" type="slidenum">
              <a:rPr lang="en-US"/>
              <a:pPr>
                <a:defRPr/>
              </a:pPr>
              <a:t>‹#›</a:t>
            </a:fld>
            <a:endParaRPr lang="th-TH"/>
          </a:p>
        </p:txBody>
      </p:sp>
    </p:spTree>
    <p:extLst>
      <p:ext uri="{BB962C8B-B14F-4D97-AF65-F5344CB8AC3E}">
        <p14:creationId xmlns:p14="http://schemas.microsoft.com/office/powerpoint/2010/main" val="2456065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95288" y="2603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h-TH"/>
              <a:t>Click to edit Master title style</a:t>
            </a:r>
          </a:p>
        </p:txBody>
      </p:sp>
      <p:sp>
        <p:nvSpPr>
          <p:cNvPr id="16387" name="Rectangle 3"/>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th-TH"/>
          </a:p>
        </p:txBody>
      </p:sp>
      <p:sp>
        <p:nvSpPr>
          <p:cNvPr id="16388" name="Rectangle 4"/>
          <p:cNvSpPr>
            <a:spLocks noGrp="1" noChangeArrowheads="1"/>
          </p:cNvSpPr>
          <p:nvPr>
            <p:ph type="ftr" sz="quarter" idx="3"/>
          </p:nvPr>
        </p:nvSpPr>
        <p:spPr bwMode="auto">
          <a:xfrm>
            <a:off x="457200" y="6400800"/>
            <a:ext cx="2895600" cy="279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a:t>RS</a:t>
            </a:r>
            <a:endParaRPr lang="th-TH"/>
          </a:p>
        </p:txBody>
      </p:sp>
      <p:sp>
        <p:nvSpPr>
          <p:cNvPr id="16389" name="Rectangle 5"/>
          <p:cNvSpPr>
            <a:spLocks noGrp="1" noChangeArrowheads="1"/>
          </p:cNvSpPr>
          <p:nvPr>
            <p:ph type="sldNum" sz="quarter" idx="4"/>
          </p:nvPr>
        </p:nvSpPr>
        <p:spPr bwMode="auto">
          <a:xfrm>
            <a:off x="6553200" y="6477000"/>
            <a:ext cx="2133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69AA83B7-BFB2-4455-A034-21E30BED86FA}" type="slidenum">
              <a:rPr lang="en-US"/>
              <a:pPr>
                <a:defRPr/>
              </a:pPr>
              <a:t>‹#›</a:t>
            </a:fld>
            <a:endParaRPr lang="th-TH"/>
          </a:p>
        </p:txBody>
      </p:sp>
      <p:pic>
        <p:nvPicPr>
          <p:cNvPr id="15366" name="Picture 6" descr="sz_fichiera"/>
          <p:cNvPicPr>
            <a:picLocks noChangeAspect="1" noChangeArrowheads="1"/>
          </p:cNvPicPr>
          <p:nvPr/>
        </p:nvPicPr>
        <p:blipFill>
          <a:blip r:embed="rId14">
            <a:lum bright="70000" contrast="-70000"/>
            <a:extLst>
              <a:ext uri="{28A0092B-C50C-407E-A947-70E740481C1C}">
                <a14:useLocalDpi xmlns:a14="http://schemas.microsoft.com/office/drawing/2010/main" val="0"/>
              </a:ext>
            </a:extLst>
          </a:blip>
          <a:srcRect l="12158" t="9012" r="24829"/>
          <a:stretch>
            <a:fillRect/>
          </a:stretch>
        </p:blipFill>
        <p:spPr bwMode="auto">
          <a:xfrm>
            <a:off x="6096000" y="3276600"/>
            <a:ext cx="2816225"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Rectangle 7"/>
          <p:cNvSpPr>
            <a:spLocks noGrp="1" noChangeArrowheads="1"/>
          </p:cNvSpPr>
          <p:nvPr>
            <p:ph type="body" idx="1"/>
          </p:nvPr>
        </p:nvSpPr>
        <p:spPr bwMode="auto">
          <a:xfrm>
            <a:off x="457200" y="15240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h-TH"/>
              <a:t>Click to edit Master text styles</a:t>
            </a:r>
          </a:p>
          <a:p>
            <a:pPr lvl="1"/>
            <a:r>
              <a:rPr lang="th-TH"/>
              <a:t>Second level</a:t>
            </a:r>
          </a:p>
          <a:p>
            <a:pPr lvl="2"/>
            <a:r>
              <a:rPr lang="th-TH"/>
              <a:t>Third level</a:t>
            </a:r>
          </a:p>
          <a:p>
            <a:pPr lvl="3"/>
            <a:r>
              <a:rPr lang="th-TH"/>
              <a:t>Fourth level</a:t>
            </a:r>
          </a:p>
          <a:p>
            <a:pPr lvl="4"/>
            <a:r>
              <a:rPr lang="th-TH"/>
              <a:t>Fifth level</a:t>
            </a:r>
          </a:p>
        </p:txBody>
      </p:sp>
    </p:spTree>
  </p:cSld>
  <p:clrMap bg1="lt1" tx1="dk1" bg2="lt2" tx2="dk2" accent1="accent1" accent2="accent2" accent3="accent3" accent4="accent4" accent5="accent5" accent6="accent6" hlink="hlink" folHlink="folHlink"/>
  <p:sldLayoutIdLst>
    <p:sldLayoutId id="2147483739"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CG Omega" pitchFamily="34" charset="0"/>
          <a:cs typeface="Angsana New" pitchFamily="18" charset="-34"/>
        </a:defRPr>
      </a:lvl2pPr>
      <a:lvl3pPr algn="l" rtl="0" eaLnBrk="0" fontAlgn="base" hangingPunct="0">
        <a:spcBef>
          <a:spcPct val="0"/>
        </a:spcBef>
        <a:spcAft>
          <a:spcPct val="0"/>
        </a:spcAft>
        <a:defRPr sz="4400">
          <a:solidFill>
            <a:schemeClr val="tx2"/>
          </a:solidFill>
          <a:latin typeface="CG Omega" pitchFamily="34" charset="0"/>
          <a:cs typeface="Angsana New" pitchFamily="18" charset="-34"/>
        </a:defRPr>
      </a:lvl3pPr>
      <a:lvl4pPr algn="l" rtl="0" eaLnBrk="0" fontAlgn="base" hangingPunct="0">
        <a:spcBef>
          <a:spcPct val="0"/>
        </a:spcBef>
        <a:spcAft>
          <a:spcPct val="0"/>
        </a:spcAft>
        <a:defRPr sz="4400">
          <a:solidFill>
            <a:schemeClr val="tx2"/>
          </a:solidFill>
          <a:latin typeface="CG Omega" pitchFamily="34" charset="0"/>
          <a:cs typeface="Angsana New" pitchFamily="18" charset="-34"/>
        </a:defRPr>
      </a:lvl4pPr>
      <a:lvl5pPr algn="l" rtl="0" eaLnBrk="0" fontAlgn="base" hangingPunct="0">
        <a:spcBef>
          <a:spcPct val="0"/>
        </a:spcBef>
        <a:spcAft>
          <a:spcPct val="0"/>
        </a:spcAft>
        <a:defRPr sz="4400">
          <a:solidFill>
            <a:schemeClr val="tx2"/>
          </a:solidFill>
          <a:latin typeface="CG Omega" pitchFamily="34" charset="0"/>
          <a:cs typeface="Angsana New" pitchFamily="18" charset="-34"/>
        </a:defRPr>
      </a:lvl5pPr>
      <a:lvl6pPr marL="457200" algn="l" rtl="0" fontAlgn="base">
        <a:spcBef>
          <a:spcPct val="0"/>
        </a:spcBef>
        <a:spcAft>
          <a:spcPct val="0"/>
        </a:spcAft>
        <a:defRPr sz="4400">
          <a:solidFill>
            <a:schemeClr val="tx2"/>
          </a:solidFill>
          <a:latin typeface="CG Omega" pitchFamily="34" charset="0"/>
          <a:cs typeface="Angsana New" pitchFamily="18" charset="-34"/>
        </a:defRPr>
      </a:lvl6pPr>
      <a:lvl7pPr marL="914400" algn="l" rtl="0" fontAlgn="base">
        <a:spcBef>
          <a:spcPct val="0"/>
        </a:spcBef>
        <a:spcAft>
          <a:spcPct val="0"/>
        </a:spcAft>
        <a:defRPr sz="4400">
          <a:solidFill>
            <a:schemeClr val="tx2"/>
          </a:solidFill>
          <a:latin typeface="CG Omega" pitchFamily="34" charset="0"/>
          <a:cs typeface="Angsana New" pitchFamily="18" charset="-34"/>
        </a:defRPr>
      </a:lvl7pPr>
      <a:lvl8pPr marL="1371600" algn="l" rtl="0" fontAlgn="base">
        <a:spcBef>
          <a:spcPct val="0"/>
        </a:spcBef>
        <a:spcAft>
          <a:spcPct val="0"/>
        </a:spcAft>
        <a:defRPr sz="4400">
          <a:solidFill>
            <a:schemeClr val="tx2"/>
          </a:solidFill>
          <a:latin typeface="CG Omega" pitchFamily="34" charset="0"/>
          <a:cs typeface="Angsana New" pitchFamily="18" charset="-34"/>
        </a:defRPr>
      </a:lvl8pPr>
      <a:lvl9pPr marL="1828800" algn="l" rtl="0" fontAlgn="base">
        <a:spcBef>
          <a:spcPct val="0"/>
        </a:spcBef>
        <a:spcAft>
          <a:spcPct val="0"/>
        </a:spcAft>
        <a:defRPr sz="4400">
          <a:solidFill>
            <a:schemeClr val="tx2"/>
          </a:solidFill>
          <a:latin typeface="CG Omega" pitchFamily="34" charset="0"/>
          <a:cs typeface="Angsana New" pitchFamily="18" charset="-34"/>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th-T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r>
              <a:rPr lang="en-US"/>
              <a:t>RS</a:t>
            </a:r>
            <a:endParaRPr lang="th-TH"/>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69AA83B7-BFB2-4455-A034-21E30BED86FA}" type="slidenum">
              <a:rPr lang="en-US" smtClean="0"/>
              <a:pPr>
                <a:defRPr/>
              </a:pPr>
              <a:t>‹#›</a:t>
            </a:fld>
            <a:endParaRPr lang="th-TH"/>
          </a:p>
        </p:txBody>
      </p:sp>
    </p:spTree>
    <p:extLst>
      <p:ext uri="{BB962C8B-B14F-4D97-AF65-F5344CB8AC3E}">
        <p14:creationId xmlns:p14="http://schemas.microsoft.com/office/powerpoint/2010/main" val="4088296254"/>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20.wmf"/><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4.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4.xml"/><Relationship Id="rId1" Type="http://schemas.openxmlformats.org/officeDocument/2006/relationships/tags" Target="../tags/tag1.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3.xml"/><Relationship Id="rId5" Type="http://schemas.openxmlformats.org/officeDocument/2006/relationships/hyperlink" Target="https://www.everythingrf.com/tech-resources/waveguides-sizes" TargetMode="Externa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10.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hyperlink" Target="https://telecom.samm.com/fiber-loss-calculator" TargetMode="External"/><Relationship Id="rId4" Type="http://schemas.openxmlformats.org/officeDocument/2006/relationships/hyperlink" Target="https://kv5r.com/ham-radio/coax-loss-calculator/"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telecom.samm.com/fiber-loss-calculator" TargetMode="External"/><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s://kv5r.com/ham-radio/coax-loss-calculato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EA7950-86B6-4D21-AACD-A0EADE27C985}"/>
              </a:ext>
            </a:extLst>
          </p:cNvPr>
          <p:cNvSpPr/>
          <p:nvPr/>
        </p:nvSpPr>
        <p:spPr>
          <a:xfrm>
            <a:off x="-9144" y="0"/>
            <a:ext cx="9144000" cy="6858000"/>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3" name="Title 2"/>
          <p:cNvSpPr>
            <a:spLocks noGrp="1"/>
          </p:cNvSpPr>
          <p:nvPr>
            <p:ph type="ctrTitle"/>
          </p:nvPr>
        </p:nvSpPr>
        <p:spPr>
          <a:xfrm>
            <a:off x="615089" y="704849"/>
            <a:ext cx="7924800" cy="2387600"/>
          </a:xfrm>
        </p:spPr>
        <p:txBody>
          <a:bodyPr/>
          <a:lstStyle/>
          <a:p>
            <a:r>
              <a:rPr lang="en-GB" b="1" dirty="0"/>
              <a:t>INTRODUCTION TO WAVEGUIDES</a:t>
            </a:r>
            <a:endParaRPr lang="en-US" b="1" dirty="0"/>
          </a:p>
        </p:txBody>
      </p:sp>
      <p:sp>
        <p:nvSpPr>
          <p:cNvPr id="4" name="Subtitle 3"/>
          <p:cNvSpPr>
            <a:spLocks noGrp="1"/>
          </p:cNvSpPr>
          <p:nvPr>
            <p:ph type="subTitle" idx="1"/>
          </p:nvPr>
        </p:nvSpPr>
        <p:spPr>
          <a:xfrm>
            <a:off x="1143000" y="4191000"/>
            <a:ext cx="6858000" cy="1066800"/>
          </a:xfrm>
        </p:spPr>
        <p:txBody>
          <a:bodyPr>
            <a:normAutofit/>
          </a:bodyPr>
          <a:lstStyle/>
          <a:p>
            <a:r>
              <a:rPr lang="en-GB" sz="2400" b="1" dirty="0"/>
              <a:t>EEEN 566– MICROWAVE ENGINEERING</a:t>
            </a:r>
          </a:p>
          <a:p>
            <a:r>
              <a:rPr lang="en-GB" sz="2400" b="1" dirty="0"/>
              <a:t>Friday, 06 February 2026</a:t>
            </a:r>
            <a:endParaRPr lang="en-US" sz="2400" b="1" dirty="0"/>
          </a:p>
        </p:txBody>
      </p:sp>
      <p:sp>
        <p:nvSpPr>
          <p:cNvPr id="1741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fld id="{BD6F38EE-CFDA-43BE-A288-9FBCBB6E1E80}" type="slidenum">
              <a:rPr lang="en-US" sz="1400" b="1" smtClean="0"/>
              <a:pPr eaLnBrk="1" hangingPunct="1"/>
              <a:t>1</a:t>
            </a:fld>
            <a:endParaRPr lang="th-TH" sz="14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7374" y="0"/>
            <a:ext cx="9136626" cy="701675"/>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a:normAutofit fontScale="90000"/>
          </a:bodyPr>
          <a:lstStyle/>
          <a:p>
            <a:pPr eaLnBrk="1" hangingPunct="1"/>
            <a:r>
              <a:rPr lang="en-US" sz="3600" b="1" dirty="0"/>
              <a:t>WHAT IS A WAVEGUIDE IN MICROWAVE ENGINEERING?</a:t>
            </a:r>
          </a:p>
        </p:txBody>
      </p:sp>
      <p:sp>
        <p:nvSpPr>
          <p:cNvPr id="20484" name="Rectangle 3"/>
          <p:cNvSpPr>
            <a:spLocks noGrp="1" noChangeArrowheads="1"/>
          </p:cNvSpPr>
          <p:nvPr>
            <p:ph idx="1"/>
          </p:nvPr>
        </p:nvSpPr>
        <p:spPr>
          <a:xfrm>
            <a:off x="168685" y="701675"/>
            <a:ext cx="6613115" cy="6019801"/>
          </a:xfrm>
        </p:spPr>
        <p:txBody>
          <a:bodyPr>
            <a:noAutofit/>
          </a:bodyPr>
          <a:lstStyle/>
          <a:p>
            <a:pPr marL="457200" indent="-457200">
              <a:buClr>
                <a:schemeClr val="accent6">
                  <a:lumMod val="75000"/>
                </a:schemeClr>
              </a:buClr>
              <a:buFont typeface="+mj-lt"/>
              <a:buAutoNum type="arabicPeriod"/>
            </a:pPr>
            <a:r>
              <a:rPr lang="en-US" sz="2400" b="1" dirty="0">
                <a:solidFill>
                  <a:schemeClr val="accent6"/>
                </a:solidFill>
                <a:latin typeface="Arial" panose="020B0604020202020204" pitchFamily="34" charset="0"/>
                <a:cs typeface="Arial" panose="020B0604020202020204" pitchFamily="34" charset="0"/>
              </a:rPr>
              <a:t> A waveguide </a:t>
            </a:r>
            <a:r>
              <a:rPr lang="en-US" sz="2400" dirty="0">
                <a:latin typeface="Arial" panose="020B0604020202020204" pitchFamily="34" charset="0"/>
                <a:cs typeface="Arial" panose="020B0604020202020204" pitchFamily="34" charset="0"/>
              </a:rPr>
              <a:t>is an electromagnetic feed line used in microwave communications, broadcasting, and radar installations. </a:t>
            </a:r>
          </a:p>
          <a:p>
            <a:pPr marL="457200" indent="-457200">
              <a:buClr>
                <a:schemeClr val="accent6">
                  <a:lumMod val="75000"/>
                </a:schemeClr>
              </a:buClr>
              <a:buFont typeface="+mj-lt"/>
              <a:buAutoNum type="arabicPeriod"/>
            </a:pPr>
            <a:r>
              <a:rPr lang="en-US" sz="2400" b="1" dirty="0">
                <a:solidFill>
                  <a:schemeClr val="accent6"/>
                </a:solidFill>
                <a:latin typeface="Arial" panose="020B0604020202020204" pitchFamily="34" charset="0"/>
                <a:cs typeface="Arial" panose="020B0604020202020204" pitchFamily="34" charset="0"/>
              </a:rPr>
              <a:t>A waveguide </a:t>
            </a:r>
            <a:r>
              <a:rPr lang="en-US" sz="2400" dirty="0">
                <a:latin typeface="Arial" panose="020B0604020202020204" pitchFamily="34" charset="0"/>
                <a:cs typeface="Arial" panose="020B0604020202020204" pitchFamily="34" charset="0"/>
              </a:rPr>
              <a:t>consists of a rectangular or cylindrical metal tube or pipe. </a:t>
            </a:r>
          </a:p>
          <a:p>
            <a:pPr marL="457200" indent="-457200">
              <a:buClr>
                <a:schemeClr val="accent6">
                  <a:lumMod val="75000"/>
                </a:schemeClr>
              </a:buClr>
              <a:buFont typeface="+mj-lt"/>
              <a:buAutoNum type="arabicPeriod"/>
            </a:pPr>
            <a:r>
              <a:rPr lang="en-US" sz="2400" b="1" dirty="0">
                <a:solidFill>
                  <a:schemeClr val="accent6"/>
                </a:solidFill>
                <a:latin typeface="Arial" panose="020B0604020202020204" pitchFamily="34" charset="0"/>
                <a:cs typeface="Arial" panose="020B0604020202020204" pitchFamily="34" charset="0"/>
              </a:rPr>
              <a:t>Electromagnetic field propagates lengthwise in waveguides</a:t>
            </a:r>
          </a:p>
          <a:p>
            <a:pPr marL="457200" indent="-457200">
              <a:buClr>
                <a:schemeClr val="accent6">
                  <a:lumMod val="75000"/>
                </a:schemeClr>
              </a:buClr>
              <a:buFont typeface="+mj-lt"/>
              <a:buAutoNum type="arabicPeriod"/>
            </a:pPr>
            <a:r>
              <a:rPr lang="en-US" sz="2400" b="1" dirty="0">
                <a:solidFill>
                  <a:schemeClr val="accent6"/>
                </a:solidFill>
                <a:latin typeface="Arial" panose="020B0604020202020204" pitchFamily="34" charset="0"/>
                <a:cs typeface="Arial" panose="020B0604020202020204" pitchFamily="34" charset="0"/>
              </a:rPr>
              <a:t>Waveguides</a:t>
            </a:r>
            <a:r>
              <a:rPr lang="en-US" sz="2400" dirty="0">
                <a:latin typeface="Arial" panose="020B0604020202020204" pitchFamily="34" charset="0"/>
                <a:cs typeface="Arial" panose="020B0604020202020204" pitchFamily="34" charset="0"/>
              </a:rPr>
              <a:t> are most often used with horn and dish antennas and in Radar systems.</a:t>
            </a:r>
          </a:p>
          <a:p>
            <a:pPr marL="457200" indent="-457200" eaLnBrk="1" hangingPunct="1">
              <a:lnSpc>
                <a:spcPct val="90000"/>
              </a:lnSpc>
              <a:buClr>
                <a:schemeClr val="accent6">
                  <a:lumMod val="75000"/>
                </a:schemeClr>
              </a:buClr>
              <a:buFont typeface="+mj-lt"/>
              <a:buAutoNum type="arabicPeriod"/>
            </a:pPr>
            <a:r>
              <a:rPr lang="en-US" sz="2400" b="1" dirty="0">
                <a:solidFill>
                  <a:srgbClr val="C00000"/>
                </a:solidFill>
                <a:latin typeface="Arial" panose="020B0604020202020204" pitchFamily="34" charset="0"/>
                <a:cs typeface="Arial" panose="020B0604020202020204" pitchFamily="34" charset="0"/>
              </a:rPr>
              <a:t>Waveguides do not support TEM mode</a:t>
            </a:r>
            <a:r>
              <a:rPr lang="en-US" sz="2400" dirty="0">
                <a:solidFill>
                  <a:srgbClr val="C00000"/>
                </a:solidFill>
                <a:latin typeface="Arial" panose="020B0604020202020204" pitchFamily="34" charset="0"/>
                <a:cs typeface="Arial" panose="020B0604020202020204" pitchFamily="34" charset="0"/>
              </a:rPr>
              <a:t>.</a:t>
            </a:r>
          </a:p>
          <a:p>
            <a:pPr marL="457200" indent="-457200" eaLnBrk="1" hangingPunct="1">
              <a:lnSpc>
                <a:spcPct val="90000"/>
              </a:lnSpc>
              <a:buClr>
                <a:schemeClr val="accent6">
                  <a:lumMod val="75000"/>
                </a:schemeClr>
              </a:buClr>
              <a:buFont typeface="+mj-lt"/>
              <a:buAutoNum type="arabicPeriod"/>
            </a:pPr>
            <a:r>
              <a:rPr lang="en-US" sz="2400" b="1" dirty="0">
                <a:solidFill>
                  <a:srgbClr val="C00000"/>
                </a:solidFill>
                <a:latin typeface="Arial" panose="020B0604020202020204" pitchFamily="34" charset="0"/>
                <a:cs typeface="Arial" panose="020B0604020202020204" pitchFamily="34" charset="0"/>
              </a:rPr>
              <a:t>Waveguides  are unable to support wave propagation below a certain frequency</a:t>
            </a:r>
            <a:r>
              <a:rPr lang="en-US" sz="2400" dirty="0">
                <a:solidFill>
                  <a:srgbClr val="C00000"/>
                </a:solidFill>
                <a:latin typeface="Arial" panose="020B0604020202020204" pitchFamily="34" charset="0"/>
                <a:cs typeface="Arial" panose="020B0604020202020204" pitchFamily="34" charset="0"/>
              </a:rPr>
              <a:t>, termed the cutoff frequency. They therefore act as high pass filters.</a:t>
            </a:r>
          </a:p>
          <a:p>
            <a:pPr marL="0" indent="0">
              <a:buNone/>
            </a:pPr>
            <a:endParaRPr lang="en-US" sz="2400" dirty="0"/>
          </a:p>
          <a:p>
            <a:pPr eaLnBrk="1" hangingPunct="1">
              <a:lnSpc>
                <a:spcPct val="90000"/>
              </a:lnSpc>
            </a:pPr>
            <a:endParaRPr lang="en-GB" sz="2400" dirty="0">
              <a:latin typeface="Arial" panose="020B0604020202020204" pitchFamily="34" charset="0"/>
              <a:cs typeface="Arial" panose="020B0604020202020204" pitchFamily="34" charset="0"/>
            </a:endParaRPr>
          </a:p>
          <a:p>
            <a:pPr eaLnBrk="1" hangingPunct="1">
              <a:lnSpc>
                <a:spcPct val="90000"/>
              </a:lnSpc>
            </a:pPr>
            <a:endParaRPr lang="en-US" sz="2400" dirty="0">
              <a:latin typeface="Arial" panose="020B0604020202020204" pitchFamily="34" charset="0"/>
              <a:cs typeface="Arial" panose="020B0604020202020204" pitchFamily="34" charset="0"/>
            </a:endParaRPr>
          </a:p>
        </p:txBody>
      </p:sp>
      <p:sp>
        <p:nvSpPr>
          <p:cNvPr id="2048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fld id="{F5040F05-2DE2-4C3D-A9A2-30767B7A77F4}" type="slidenum">
              <a:rPr lang="en-US" sz="1400" smtClean="0"/>
              <a:pPr eaLnBrk="1" hangingPunct="1"/>
              <a:t>10</a:t>
            </a:fld>
            <a:endParaRPr lang="th-TH" sz="1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484">
                                            <p:txEl>
                                              <p:pRg st="4" end="4"/>
                                            </p:txEl>
                                          </p:spTgt>
                                        </p:tgtEl>
                                        <p:attrNameLst>
                                          <p:attrName>style.visibility</p:attrName>
                                        </p:attrNameLst>
                                      </p:cBhvr>
                                      <p:to>
                                        <p:strVal val="visible"/>
                                      </p:to>
                                    </p:set>
                                    <p:anim calcmode="lin" valueType="num">
                                      <p:cBhvr additive="base">
                                        <p:cTn id="7" dur="500" fill="hold"/>
                                        <p:tgtEl>
                                          <p:spTgt spid="2048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4">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484">
                                            <p:txEl>
                                              <p:pRg st="5" end="5"/>
                                            </p:txEl>
                                          </p:spTgt>
                                        </p:tgtEl>
                                        <p:attrNameLst>
                                          <p:attrName>style.visibility</p:attrName>
                                        </p:attrNameLst>
                                      </p:cBhvr>
                                      <p:to>
                                        <p:strVal val="visible"/>
                                      </p:to>
                                    </p:set>
                                    <p:anim calcmode="lin" valueType="num">
                                      <p:cBhvr additive="base">
                                        <p:cTn id="11" dur="500" fill="hold"/>
                                        <p:tgtEl>
                                          <p:spTgt spid="20484">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048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B36446D6-A769-A757-D7D8-ABE4FC43F13C}"/>
              </a:ext>
            </a:extLst>
          </p:cNvPr>
          <p:cNvSpPr>
            <a:spLocks noGrp="1" noChangeArrowheads="1"/>
          </p:cNvSpPr>
          <p:nvPr>
            <p:ph type="title"/>
          </p:nvPr>
        </p:nvSpPr>
        <p:spPr>
          <a:xfrm>
            <a:off x="7374" y="0"/>
            <a:ext cx="9136626" cy="701675"/>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a:normAutofit/>
          </a:bodyPr>
          <a:lstStyle/>
          <a:p>
            <a:pPr algn="ctr" eaLnBrk="1" hangingPunct="1"/>
            <a:r>
              <a:rPr lang="en-US" sz="3600" b="1" dirty="0"/>
              <a:t>TYPES OF WAVEGUIDES</a:t>
            </a:r>
          </a:p>
        </p:txBody>
      </p:sp>
      <p:sp>
        <p:nvSpPr>
          <p:cNvPr id="6" name="Rectangle 3">
            <a:extLst>
              <a:ext uri="{FF2B5EF4-FFF2-40B4-BE49-F238E27FC236}">
                <a16:creationId xmlns:a16="http://schemas.microsoft.com/office/drawing/2014/main" id="{CD082908-DB4B-0264-967F-FE8B643B059E}"/>
              </a:ext>
            </a:extLst>
          </p:cNvPr>
          <p:cNvSpPr>
            <a:spLocks noGrp="1" noChangeArrowheads="1"/>
          </p:cNvSpPr>
          <p:nvPr>
            <p:ph idx="1"/>
          </p:nvPr>
        </p:nvSpPr>
        <p:spPr>
          <a:xfrm>
            <a:off x="168685" y="701675"/>
            <a:ext cx="6613115" cy="6019801"/>
          </a:xfrm>
        </p:spPr>
        <p:txBody>
          <a:bodyPr>
            <a:noAutofit/>
          </a:bodyPr>
          <a:lstStyle/>
          <a:p>
            <a:pPr eaLnBrk="1" hangingPunct="1">
              <a:lnSpc>
                <a:spcPct val="90000"/>
              </a:lnSpc>
            </a:pPr>
            <a:endParaRPr lang="en-US" sz="2400" dirty="0">
              <a:latin typeface="Arial" panose="020B0604020202020204" pitchFamily="34" charset="0"/>
              <a:cs typeface="Arial" panose="020B0604020202020204" pitchFamily="34" charset="0"/>
            </a:endParaRPr>
          </a:p>
          <a:p>
            <a:pPr marL="0" indent="0" eaLnBrk="1" hangingPunct="1">
              <a:lnSpc>
                <a:spcPct val="90000"/>
              </a:lnSpc>
              <a:buNone/>
            </a:pPr>
            <a:r>
              <a:rPr lang="en-GB" sz="2400" dirty="0">
                <a:latin typeface="Arial" panose="020B0604020202020204" pitchFamily="34" charset="0"/>
                <a:cs typeface="Arial" panose="020B0604020202020204" pitchFamily="34" charset="0"/>
              </a:rPr>
              <a:t>Four types of waveguides are:</a:t>
            </a:r>
          </a:p>
          <a:p>
            <a:pPr marL="800100" lvl="1" indent="-457200">
              <a:buClr>
                <a:schemeClr val="accent6"/>
              </a:buClr>
              <a:buFont typeface="+mj-lt"/>
              <a:buAutoNum type="arabicPeriod"/>
            </a:pPr>
            <a:r>
              <a:rPr lang="en-US" sz="2400" b="1" dirty="0"/>
              <a:t>Rectangular Waveguide</a:t>
            </a:r>
            <a:r>
              <a:rPr lang="en-US" sz="2400" dirty="0"/>
              <a:t> is for high-power microwave applications but is limited in frequency range and tends to suffer from dispersion.</a:t>
            </a:r>
          </a:p>
          <a:p>
            <a:pPr marL="800100" lvl="1" indent="-457200">
              <a:buClr>
                <a:schemeClr val="accent6"/>
              </a:buClr>
              <a:buFont typeface="+mj-lt"/>
              <a:buAutoNum type="arabicPeriod"/>
            </a:pPr>
            <a:r>
              <a:rPr lang="en-US" sz="2400" b="1" dirty="0"/>
              <a:t>Circular waveguide </a:t>
            </a:r>
            <a:r>
              <a:rPr lang="en-US" sz="2400" dirty="0"/>
              <a:t>has higher power handling capability than the rectangular one.</a:t>
            </a:r>
          </a:p>
          <a:p>
            <a:pPr marL="800100" lvl="1" indent="-457200">
              <a:buClr>
                <a:schemeClr val="accent6"/>
              </a:buClr>
              <a:buFont typeface="+mj-lt"/>
              <a:buAutoNum type="arabicPeriod"/>
            </a:pPr>
            <a:endParaRPr lang="en-US" sz="2400" dirty="0"/>
          </a:p>
          <a:p>
            <a:pPr marL="800100" lvl="1" indent="-457200">
              <a:buClr>
                <a:schemeClr val="accent6"/>
              </a:buClr>
              <a:buFont typeface="+mj-lt"/>
              <a:buAutoNum type="arabicPeriod"/>
            </a:pPr>
            <a:r>
              <a:rPr lang="en-US" sz="2400" b="1" dirty="0"/>
              <a:t>Planar waveguide </a:t>
            </a:r>
            <a:r>
              <a:rPr lang="en-US" sz="2400" dirty="0"/>
              <a:t>has a smaller loss than metallic waveguide at high frequency. </a:t>
            </a:r>
          </a:p>
          <a:p>
            <a:pPr marL="800100" lvl="1" indent="-457200">
              <a:buClr>
                <a:schemeClr val="accent6"/>
              </a:buClr>
              <a:buFont typeface="+mj-lt"/>
              <a:buAutoNum type="arabicPeriod"/>
            </a:pPr>
            <a:endParaRPr lang="en-US" sz="2400" dirty="0"/>
          </a:p>
          <a:p>
            <a:pPr marL="800100" lvl="1" indent="-457200">
              <a:buClr>
                <a:schemeClr val="accent6"/>
              </a:buClr>
              <a:buFont typeface="+mj-lt"/>
              <a:buAutoNum type="arabicPeriod"/>
            </a:pPr>
            <a:r>
              <a:rPr lang="en-US" sz="2400" b="1" dirty="0">
                <a:solidFill>
                  <a:srgbClr val="C00000"/>
                </a:solidFill>
              </a:rPr>
              <a:t>Optical </a:t>
            </a:r>
            <a:r>
              <a:rPr lang="en-US" sz="2400" b="1" dirty="0" err="1">
                <a:solidFill>
                  <a:srgbClr val="C00000"/>
                </a:solidFill>
              </a:rPr>
              <a:t>fibre</a:t>
            </a:r>
            <a:r>
              <a:rPr lang="en-US" sz="2400" b="1" dirty="0">
                <a:solidFill>
                  <a:srgbClr val="C00000"/>
                </a:solidFill>
              </a:rPr>
              <a:t> </a:t>
            </a:r>
            <a:r>
              <a:rPr lang="en-US" sz="2400" dirty="0">
                <a:solidFill>
                  <a:srgbClr val="C00000"/>
                </a:solidFill>
              </a:rPr>
              <a:t>has wider bandwidth and provides good signal isolation between adjacent fibers. </a:t>
            </a:r>
          </a:p>
          <a:p>
            <a:endParaRPr lang="en-US" sz="2400" dirty="0"/>
          </a:p>
          <a:p>
            <a:pPr eaLnBrk="1" hangingPunct="1">
              <a:lnSpc>
                <a:spcPct val="90000"/>
              </a:lnSpc>
            </a:pPr>
            <a:endParaRPr lang="en-GB" sz="2400" dirty="0">
              <a:latin typeface="Arial" panose="020B0604020202020204" pitchFamily="34" charset="0"/>
              <a:cs typeface="Arial" panose="020B0604020202020204" pitchFamily="34" charset="0"/>
            </a:endParaRPr>
          </a:p>
          <a:p>
            <a:pPr eaLnBrk="1" hangingPunct="1">
              <a:lnSpc>
                <a:spcPct val="90000"/>
              </a:lnSpc>
            </a:pPr>
            <a:endParaRPr lang="en-US" sz="2400" dirty="0">
              <a:latin typeface="Arial" panose="020B0604020202020204" pitchFamily="34" charset="0"/>
              <a:cs typeface="Arial" panose="020B0604020202020204" pitchFamily="34" charset="0"/>
            </a:endParaRPr>
          </a:p>
        </p:txBody>
      </p:sp>
      <p:sp>
        <p:nvSpPr>
          <p:cNvPr id="7" name="Slide Number Placeholder 5">
            <a:extLst>
              <a:ext uri="{FF2B5EF4-FFF2-40B4-BE49-F238E27FC236}">
                <a16:creationId xmlns:a16="http://schemas.microsoft.com/office/drawing/2014/main" id="{93197A4E-03CD-424C-C276-096C17911797}"/>
              </a:ext>
            </a:extLst>
          </p:cNvPr>
          <p:cNvSpPr>
            <a:spLocks noGrp="1"/>
          </p:cNvSpPr>
          <p:nvPr>
            <p:ph type="sldNum" sz="quarter" idx="12"/>
          </p:nvPr>
        </p:nvSpPr>
        <p:spPr>
          <a:xfrm>
            <a:off x="6457950" y="6356351"/>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fld id="{F5040F05-2DE2-4C3D-A9A2-30767B7A77F4}" type="slidenum">
              <a:rPr lang="en-US" sz="1400" smtClean="0"/>
              <a:pPr eaLnBrk="1" hangingPunct="1"/>
              <a:t>11</a:t>
            </a:fld>
            <a:endParaRPr lang="th-TH" sz="1400"/>
          </a:p>
        </p:txBody>
      </p:sp>
      <p:pic>
        <p:nvPicPr>
          <p:cNvPr id="3078" name="Picture 6" descr="Optical Waveguides, Devices and Applications">
            <a:extLst>
              <a:ext uri="{FF2B5EF4-FFF2-40B4-BE49-F238E27FC236}">
                <a16:creationId xmlns:a16="http://schemas.microsoft.com/office/drawing/2014/main" id="{E3025B86-8745-0A89-1562-78F8355FE5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9850" y="1404643"/>
            <a:ext cx="2555465" cy="122252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8088D20-3701-253B-63D9-8F090DEE739A}"/>
              </a:ext>
            </a:extLst>
          </p:cNvPr>
          <p:cNvPicPr>
            <a:picLocks noChangeAspect="1"/>
          </p:cNvPicPr>
          <p:nvPr/>
        </p:nvPicPr>
        <p:blipFill>
          <a:blip r:embed="rId4"/>
          <a:stretch>
            <a:fillRect/>
          </a:stretch>
        </p:blipFill>
        <p:spPr>
          <a:xfrm>
            <a:off x="6248399" y="5222243"/>
            <a:ext cx="2726915" cy="861772"/>
          </a:xfrm>
          <a:prstGeom prst="rect">
            <a:avLst/>
          </a:prstGeom>
        </p:spPr>
      </p:pic>
    </p:spTree>
    <p:extLst>
      <p:ext uri="{BB962C8B-B14F-4D97-AF65-F5344CB8AC3E}">
        <p14:creationId xmlns:p14="http://schemas.microsoft.com/office/powerpoint/2010/main" val="331595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anim calcmode="lin" valueType="num">
                                      <p:cBhvr additive="base">
                                        <p:cTn id="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0"/>
            <a:ext cx="9144000" cy="571500"/>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fontScale="90000"/>
          </a:bodyPr>
          <a:lstStyle/>
          <a:p>
            <a:pPr algn="ctr"/>
            <a:r>
              <a:rPr lang="en-US" sz="3600" b="1" dirty="0"/>
              <a:t>RECTANGULAR WAVEGUIDE FUNDAMENTALS</a:t>
            </a:r>
          </a:p>
        </p:txBody>
      </p:sp>
      <p:sp>
        <p:nvSpPr>
          <p:cNvPr id="4" name="Slide Number Placeholder 3"/>
          <p:cNvSpPr>
            <a:spLocks noGrp="1"/>
          </p:cNvSpPr>
          <p:nvPr>
            <p:ph type="sldNum" sz="quarter" idx="12"/>
          </p:nvPr>
        </p:nvSpPr>
        <p:spPr/>
        <p:txBody>
          <a:bodyPr/>
          <a:lstStyle/>
          <a:p>
            <a:pPr>
              <a:defRPr/>
            </a:pPr>
            <a:fld id="{10B41042-1A22-49DB-94F7-A25E62F9B227}" type="slidenum">
              <a:rPr lang="en-US" smtClean="0"/>
              <a:pPr>
                <a:defRPr/>
              </a:pPr>
              <a:t>12</a:t>
            </a:fld>
            <a:endParaRPr lang="th-TH"/>
          </a:p>
        </p:txBody>
      </p:sp>
      <p:pic>
        <p:nvPicPr>
          <p:cNvPr id="6" name="Picture 3" descr="f7_2"/>
          <p:cNvPicPr>
            <a:picLocks noChangeAspect="1" noChangeArrowheads="1"/>
          </p:cNvPicPr>
          <p:nvPr/>
        </p:nvPicPr>
        <p:blipFill>
          <a:blip r:embed="rId2">
            <a:extLst>
              <a:ext uri="{28A0092B-C50C-407E-A947-70E740481C1C}">
                <a14:useLocalDpi xmlns:a14="http://schemas.microsoft.com/office/drawing/2010/main" val="0"/>
              </a:ext>
            </a:extLst>
          </a:blip>
          <a:srcRect r="9181" b="25714"/>
          <a:stretch>
            <a:fillRect/>
          </a:stretch>
        </p:blipFill>
        <p:spPr bwMode="auto">
          <a:xfrm>
            <a:off x="5604739" y="3407983"/>
            <a:ext cx="3469205" cy="227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0" y="583790"/>
            <a:ext cx="5408095" cy="3785652"/>
          </a:xfrm>
          <a:prstGeom prst="rect">
            <a:avLst/>
          </a:prstGeom>
          <a:noFill/>
        </p:spPr>
        <p:txBody>
          <a:bodyPr wrap="square" rtlCol="0">
            <a:spAutoFit/>
          </a:bodyPr>
          <a:lstStyle/>
          <a:p>
            <a:pPr marL="457200" indent="-457200">
              <a:buClr>
                <a:schemeClr val="accent6"/>
              </a:buClr>
              <a:buFont typeface="+mj-lt"/>
              <a:buAutoNum type="arabicPeriod"/>
            </a:pPr>
            <a:r>
              <a:rPr lang="en-US" sz="2000" dirty="0"/>
              <a:t>Propagation is in the +z direction. </a:t>
            </a:r>
          </a:p>
          <a:p>
            <a:pPr marL="457200" indent="-457200">
              <a:buClr>
                <a:schemeClr val="accent6"/>
              </a:buClr>
              <a:buFont typeface="+mj-lt"/>
              <a:buAutoNum type="arabicPeriod"/>
            </a:pPr>
            <a:r>
              <a:rPr lang="en-US" sz="2000" dirty="0"/>
              <a:t>The interior dimensions are “a x b”, the longer side is “a”.</a:t>
            </a:r>
          </a:p>
          <a:p>
            <a:pPr marL="457200" indent="-457200">
              <a:buClr>
                <a:schemeClr val="accent6"/>
              </a:buClr>
              <a:buFont typeface="+mj-lt"/>
              <a:buAutoNum type="arabicPeriod"/>
            </a:pPr>
            <a:r>
              <a:rPr lang="en-US" sz="2000" dirty="0"/>
              <a:t>Higher modes have higher attenuation and be difficult to extract from the guide.</a:t>
            </a:r>
          </a:p>
          <a:p>
            <a:pPr marL="457200" indent="-457200">
              <a:buClr>
                <a:schemeClr val="accent6"/>
              </a:buClr>
              <a:buFont typeface="+mj-lt"/>
              <a:buAutoNum type="arabicPeriod"/>
            </a:pPr>
            <a:endParaRPr lang="en-US" sz="2000" dirty="0"/>
          </a:p>
          <a:p>
            <a:pPr marL="457200" indent="-457200">
              <a:buClr>
                <a:schemeClr val="accent6"/>
              </a:buClr>
              <a:buFont typeface="+mj-lt"/>
              <a:buAutoNum type="arabicPeriod"/>
            </a:pPr>
            <a:r>
              <a:rPr lang="en-US" sz="2000" dirty="0"/>
              <a:t>In practice, “b” is chosen to be about “a/2”</a:t>
            </a:r>
          </a:p>
          <a:p>
            <a:pPr marL="457200" indent="-457200">
              <a:buClr>
                <a:schemeClr val="accent6"/>
              </a:buClr>
              <a:buFont typeface="+mj-lt"/>
              <a:buAutoNum type="arabicPeriod"/>
            </a:pPr>
            <a:endParaRPr lang="en-US" sz="2000" dirty="0"/>
          </a:p>
          <a:p>
            <a:pPr marL="457200" indent="-457200">
              <a:buClr>
                <a:schemeClr val="accent6"/>
              </a:buClr>
              <a:buFont typeface="+mj-lt"/>
              <a:buAutoNum type="arabicPeriod"/>
            </a:pPr>
            <a:r>
              <a:rPr lang="en-US" sz="2000" dirty="0"/>
              <a:t>If “b” is increased beyond “a/2”, the next mode will be excited at a lower frequency, thus decreasing the useful frequency range.</a:t>
            </a:r>
          </a:p>
        </p:txBody>
      </p:sp>
      <p:grpSp>
        <p:nvGrpSpPr>
          <p:cNvPr id="13" name="Group 12"/>
          <p:cNvGrpSpPr/>
          <p:nvPr/>
        </p:nvGrpSpPr>
        <p:grpSpPr>
          <a:xfrm>
            <a:off x="5867728" y="1328022"/>
            <a:ext cx="2943225" cy="2963456"/>
            <a:chOff x="5867728" y="1328022"/>
            <a:chExt cx="2943225" cy="2786778"/>
          </a:xfrm>
        </p:grpSpPr>
        <p:sp>
          <p:nvSpPr>
            <p:cNvPr id="3" name="TextBox 2"/>
            <p:cNvSpPr txBox="1"/>
            <p:nvPr/>
          </p:nvSpPr>
          <p:spPr>
            <a:xfrm>
              <a:off x="5867728" y="1328022"/>
              <a:ext cx="2943225" cy="1323439"/>
            </a:xfrm>
            <a:prstGeom prst="rect">
              <a:avLst/>
            </a:prstGeom>
            <a:noFill/>
          </p:spPr>
          <p:txBody>
            <a:bodyPr wrap="square" rtlCol="0">
              <a:spAutoFit/>
            </a:bodyPr>
            <a:lstStyle/>
            <a:p>
              <a:pPr>
                <a:buClr>
                  <a:schemeClr val="accent6"/>
                </a:buClr>
              </a:pPr>
              <a:r>
                <a:rPr lang="en-US" sz="1600" dirty="0">
                  <a:solidFill>
                    <a:srgbClr val="FF0000"/>
                  </a:solidFill>
                </a:rPr>
                <a:t>Brass, copper or aluminum conducting wall electroplated with silver or gold on the inside and smoothly polished to reduce loss.</a:t>
              </a:r>
            </a:p>
          </p:txBody>
        </p:sp>
        <p:sp>
          <p:nvSpPr>
            <p:cNvPr id="10" name="Arrow: Down 9"/>
            <p:cNvSpPr/>
            <p:nvPr/>
          </p:nvSpPr>
          <p:spPr>
            <a:xfrm>
              <a:off x="7011956" y="2833900"/>
              <a:ext cx="381000" cy="12809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3372902" y="4327972"/>
            <a:ext cx="2646898" cy="830997"/>
            <a:chOff x="3372902" y="4327972"/>
            <a:chExt cx="2646898" cy="830997"/>
          </a:xfrm>
        </p:grpSpPr>
        <p:sp>
          <p:nvSpPr>
            <p:cNvPr id="9" name="TextBox 8"/>
            <p:cNvSpPr txBox="1"/>
            <p:nvPr/>
          </p:nvSpPr>
          <p:spPr>
            <a:xfrm>
              <a:off x="3372902" y="4327972"/>
              <a:ext cx="2360095" cy="830997"/>
            </a:xfrm>
            <a:prstGeom prst="rect">
              <a:avLst/>
            </a:prstGeom>
            <a:noFill/>
          </p:spPr>
          <p:txBody>
            <a:bodyPr wrap="square" rtlCol="0">
              <a:spAutoFit/>
            </a:bodyPr>
            <a:lstStyle>
              <a:defPPr>
                <a:defRPr lang="th-TH"/>
              </a:defPPr>
              <a:lvl1pPr>
                <a:buClr>
                  <a:schemeClr val="accent6"/>
                </a:buClr>
                <a:defRPr sz="1600">
                  <a:solidFill>
                    <a:srgbClr val="FF0000"/>
                  </a:solidFill>
                </a:defRPr>
              </a:lvl1pPr>
            </a:lstStyle>
            <a:p>
              <a:r>
                <a:rPr lang="en-US" dirty="0"/>
                <a:t>“b” affects attenuation; smaller “b” has higher attenuation.</a:t>
              </a:r>
            </a:p>
          </p:txBody>
        </p:sp>
        <p:sp>
          <p:nvSpPr>
            <p:cNvPr id="11" name="Arrow: Right 10"/>
            <p:cNvSpPr/>
            <p:nvPr/>
          </p:nvSpPr>
          <p:spPr>
            <a:xfrm>
              <a:off x="5604739" y="4543468"/>
              <a:ext cx="415061" cy="25713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6162674" y="5334000"/>
            <a:ext cx="2246847" cy="1387476"/>
            <a:chOff x="6162674" y="5334000"/>
            <a:chExt cx="2246847" cy="1387476"/>
          </a:xfrm>
        </p:grpSpPr>
        <p:sp>
          <p:nvSpPr>
            <p:cNvPr id="8" name="TextBox 7"/>
            <p:cNvSpPr txBox="1"/>
            <p:nvPr/>
          </p:nvSpPr>
          <p:spPr>
            <a:xfrm>
              <a:off x="6162674" y="5644258"/>
              <a:ext cx="2246847" cy="1077218"/>
            </a:xfrm>
            <a:prstGeom prst="rect">
              <a:avLst/>
            </a:prstGeom>
            <a:noFill/>
          </p:spPr>
          <p:txBody>
            <a:bodyPr wrap="square" rtlCol="0">
              <a:spAutoFit/>
            </a:bodyPr>
            <a:lstStyle>
              <a:defPPr>
                <a:defRPr lang="th-TH"/>
              </a:defPPr>
              <a:lvl1pPr>
                <a:buClr>
                  <a:schemeClr val="accent6"/>
                </a:buClr>
                <a:defRPr sz="1600">
                  <a:solidFill>
                    <a:srgbClr val="FF0000"/>
                  </a:solidFill>
                </a:defRPr>
              </a:lvl1pPr>
            </a:lstStyle>
            <a:p>
              <a:r>
                <a:rPr lang="en-US" dirty="0"/>
                <a:t>“a” determines the frequency range of the dominant, or lowest order mode.</a:t>
              </a:r>
            </a:p>
          </p:txBody>
        </p:sp>
        <p:sp>
          <p:nvSpPr>
            <p:cNvPr id="12" name="Arrow: Up 11"/>
            <p:cNvSpPr/>
            <p:nvPr/>
          </p:nvSpPr>
          <p:spPr>
            <a:xfrm>
              <a:off x="7011956" y="5334000"/>
              <a:ext cx="381000" cy="344954"/>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7978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0-#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0B41042-1A22-49DB-94F7-A25E62F9B227}" type="slidenum">
              <a:rPr lang="en-US" smtClean="0"/>
              <a:pPr>
                <a:defRPr/>
              </a:pPr>
              <a:t>13</a:t>
            </a:fld>
            <a:endParaRPr lang="th-TH"/>
          </a:p>
        </p:txBody>
      </p:sp>
      <p:sp>
        <p:nvSpPr>
          <p:cNvPr id="5" name="Rectangle 2"/>
          <p:cNvSpPr>
            <a:spLocks noGrp="1" noChangeArrowheads="1"/>
          </p:cNvSpPr>
          <p:nvPr>
            <p:ph type="title"/>
          </p:nvPr>
        </p:nvSpPr>
        <p:spPr>
          <a:xfrm>
            <a:off x="11060" y="0"/>
            <a:ext cx="9132939" cy="855663"/>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a:bodyPr>
          <a:lstStyle/>
          <a:p>
            <a:pPr algn="ctr"/>
            <a:r>
              <a:rPr lang="en-US" sz="3200" b="1" dirty="0"/>
              <a:t>RECTANGULAR WAVEGUIDE FUNDAMENTALS</a:t>
            </a:r>
          </a:p>
        </p:txBody>
      </p:sp>
      <p:pic>
        <p:nvPicPr>
          <p:cNvPr id="6" name="Picture 3" descr="f7_2"/>
          <p:cNvPicPr>
            <a:picLocks noChangeAspect="1" noChangeArrowheads="1"/>
          </p:cNvPicPr>
          <p:nvPr/>
        </p:nvPicPr>
        <p:blipFill>
          <a:blip r:embed="rId3">
            <a:extLst>
              <a:ext uri="{28A0092B-C50C-407E-A947-70E740481C1C}">
                <a14:useLocalDpi xmlns:a14="http://schemas.microsoft.com/office/drawing/2010/main" val="0"/>
              </a:ext>
            </a:extLst>
          </a:blip>
          <a:srcRect r="9181" b="25714"/>
          <a:stretch>
            <a:fillRect/>
          </a:stretch>
        </p:blipFill>
        <p:spPr bwMode="auto">
          <a:xfrm>
            <a:off x="5636695" y="4498198"/>
            <a:ext cx="3469205" cy="227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62995" y="785654"/>
            <a:ext cx="8763000" cy="3170099"/>
          </a:xfrm>
          <a:prstGeom prst="rect">
            <a:avLst/>
          </a:prstGeom>
          <a:noFill/>
        </p:spPr>
        <p:txBody>
          <a:bodyPr wrap="square" rtlCol="0">
            <a:spAutoFit/>
          </a:bodyPr>
          <a:lstStyle/>
          <a:p>
            <a:pPr marL="457200" indent="-457200">
              <a:buFont typeface="+mj-lt"/>
              <a:buAutoNum type="arabicPeriod"/>
            </a:pPr>
            <a:r>
              <a:rPr lang="en-US" sz="2000" b="1" dirty="0"/>
              <a:t>Waveguides support Transverse Electric (TE) and Transverse Magnetic (TM) modes.</a:t>
            </a:r>
          </a:p>
          <a:p>
            <a:pPr marL="457200" indent="-457200">
              <a:buFont typeface="+mj-lt"/>
              <a:buAutoNum type="arabicPeriod"/>
            </a:pPr>
            <a:r>
              <a:rPr lang="en-US" sz="2000" dirty="0"/>
              <a:t>The order of the mode refers to the field configuration in the guide and is given by “m” and “n” integer subscripts, as </a:t>
            </a:r>
            <a:r>
              <a:rPr lang="en-US" sz="2000" dirty="0" err="1"/>
              <a:t>TE</a:t>
            </a:r>
            <a:r>
              <a:rPr lang="en-US" baseline="-25000" dirty="0" err="1"/>
              <a:t>mn</a:t>
            </a:r>
            <a:r>
              <a:rPr lang="en-US" sz="2000" baseline="-25000" dirty="0"/>
              <a:t> </a:t>
            </a:r>
            <a:r>
              <a:rPr lang="en-US" sz="2000" dirty="0"/>
              <a:t>and </a:t>
            </a:r>
            <a:r>
              <a:rPr lang="en-US" sz="2000" dirty="0" err="1"/>
              <a:t>TM</a:t>
            </a:r>
            <a:r>
              <a:rPr lang="en-US" baseline="-25000" dirty="0" err="1"/>
              <a:t>mn</a:t>
            </a:r>
            <a:r>
              <a:rPr lang="en-US" sz="2000" dirty="0"/>
              <a:t>.  </a:t>
            </a:r>
          </a:p>
          <a:p>
            <a:pPr marL="457200" indent="-457200">
              <a:buFont typeface="+mj-lt"/>
              <a:buAutoNum type="arabicPeriod"/>
            </a:pPr>
            <a:r>
              <a:rPr lang="en-US" sz="2000" dirty="0">
                <a:solidFill>
                  <a:srgbClr val="C00000"/>
                </a:solidFill>
              </a:rPr>
              <a:t>The “m” subscript corresponds to the number of half-wave variations of the field in the x direction.</a:t>
            </a:r>
          </a:p>
          <a:p>
            <a:pPr marL="457200" indent="-457200">
              <a:buFont typeface="+mj-lt"/>
              <a:buAutoNum type="arabicPeriod"/>
            </a:pPr>
            <a:r>
              <a:rPr lang="en-US" sz="2000" dirty="0">
                <a:solidFill>
                  <a:srgbClr val="C00000"/>
                </a:solidFill>
              </a:rPr>
              <a:t>The “n” subscript is the number of half-wave variations in the y direction.</a:t>
            </a:r>
          </a:p>
          <a:p>
            <a:pPr marL="457200" indent="-457200">
              <a:buFont typeface="+mj-lt"/>
              <a:buAutoNum type="arabicPeriod"/>
            </a:pPr>
            <a:r>
              <a:rPr lang="en-US" sz="2000" dirty="0">
                <a:solidFill>
                  <a:srgbClr val="C00000"/>
                </a:solidFill>
              </a:rPr>
              <a:t>“m” and “n” determines the cutoff frequency for a particular mode.</a:t>
            </a:r>
          </a:p>
          <a:p>
            <a:pPr marL="457200" indent="-457200">
              <a:buFont typeface="+mj-lt"/>
              <a:buAutoNum type="arabicPeriod"/>
            </a:pPr>
            <a:r>
              <a:rPr lang="en-US" sz="2000" b="1" dirty="0">
                <a:solidFill>
                  <a:srgbClr val="C00000"/>
                </a:solidFill>
              </a:rPr>
              <a:t>Cutoff frequency, f</a:t>
            </a:r>
            <a:r>
              <a:rPr lang="en-US" sz="2000" b="1" baseline="-25000" dirty="0">
                <a:solidFill>
                  <a:srgbClr val="C00000"/>
                </a:solidFill>
              </a:rPr>
              <a:t>c</a:t>
            </a:r>
            <a:r>
              <a:rPr lang="en-US" sz="2000" b="1" dirty="0">
                <a:solidFill>
                  <a:srgbClr val="C00000"/>
                </a:solidFill>
              </a:rPr>
              <a:t> </a:t>
            </a:r>
            <a:r>
              <a:rPr lang="en-US" sz="2000" dirty="0">
                <a:solidFill>
                  <a:srgbClr val="C00000"/>
                </a:solidFill>
              </a:rPr>
              <a:t>of a waveguide is the lowest frequency at which a wave can propagate through it</a:t>
            </a:r>
          </a:p>
        </p:txBody>
      </p:sp>
      <p:graphicFrame>
        <p:nvGraphicFramePr>
          <p:cNvPr id="8" name="Object 7"/>
          <p:cNvGraphicFramePr>
            <a:graphicFrameLocks noChangeAspect="1"/>
          </p:cNvGraphicFramePr>
          <p:nvPr>
            <p:extLst>
              <p:ext uri="{D42A27DB-BD31-4B8C-83A1-F6EECF244321}">
                <p14:modId xmlns:p14="http://schemas.microsoft.com/office/powerpoint/2010/main" val="3969848505"/>
              </p:ext>
            </p:extLst>
          </p:nvPr>
        </p:nvGraphicFramePr>
        <p:xfrm>
          <a:off x="1066800" y="4524522"/>
          <a:ext cx="4192858" cy="1219200"/>
        </p:xfrm>
        <a:graphic>
          <a:graphicData uri="http://schemas.openxmlformats.org/presentationml/2006/ole">
            <mc:AlternateContent xmlns:mc="http://schemas.openxmlformats.org/markup-compatibility/2006">
              <mc:Choice xmlns:v="urn:schemas-microsoft-com:vml" Requires="v">
                <p:oleObj name="Equation" r:id="rId4" imgW="1790640" imgH="520560" progId="Equation.3">
                  <p:embed/>
                </p:oleObj>
              </mc:Choice>
              <mc:Fallback>
                <p:oleObj name="Equation" r:id="rId4" imgW="1790640" imgH="520560" progId="Equation.3">
                  <p:embed/>
                  <p:pic>
                    <p:nvPicPr>
                      <p:cNvPr id="0" name=""/>
                      <p:cNvPicPr/>
                      <p:nvPr/>
                    </p:nvPicPr>
                    <p:blipFill>
                      <a:blip r:embed="rId5"/>
                      <a:stretch>
                        <a:fillRect/>
                      </a:stretch>
                    </p:blipFill>
                    <p:spPr>
                      <a:xfrm>
                        <a:off x="1066800" y="4524522"/>
                        <a:ext cx="4192858" cy="1219200"/>
                      </a:xfrm>
                      <a:prstGeom prst="rect">
                        <a:avLst/>
                      </a:prstGeom>
                    </p:spPr>
                  </p:pic>
                </p:oleObj>
              </mc:Fallback>
            </mc:AlternateContent>
          </a:graphicData>
        </a:graphic>
      </p:graphicFrame>
    </p:spTree>
    <p:extLst>
      <p:ext uri="{BB962C8B-B14F-4D97-AF65-F5344CB8AC3E}">
        <p14:creationId xmlns:p14="http://schemas.microsoft.com/office/powerpoint/2010/main" val="310085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anim calcmode="lin" valueType="num">
                                      <p:cBhvr additive="base">
                                        <p:cTn id="1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anim calcmode="lin" valueType="num">
                                      <p:cBhvr additive="base">
                                        <p:cTn id="1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anim calcmode="lin" valueType="num">
                                      <p:cBhvr additive="base">
                                        <p:cTn id="19"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9D20A3-757B-BC8D-5FE4-A0BB488F2029}"/>
              </a:ext>
            </a:extLst>
          </p:cNvPr>
          <p:cNvSpPr>
            <a:spLocks noGrp="1"/>
          </p:cNvSpPr>
          <p:nvPr>
            <p:ph idx="1"/>
          </p:nvPr>
        </p:nvSpPr>
        <p:spPr>
          <a:xfrm>
            <a:off x="20025" y="855663"/>
            <a:ext cx="8971575" cy="3487737"/>
          </a:xfrm>
        </p:spPr>
        <p:txBody>
          <a:bodyPr>
            <a:normAutofit lnSpcReduction="10000"/>
          </a:bodyPr>
          <a:lstStyle/>
          <a:p>
            <a:pPr marL="457200" indent="-457200">
              <a:buFont typeface="+mj-lt"/>
              <a:buAutoNum type="arabicPeriod"/>
            </a:pPr>
            <a:r>
              <a:rPr lang="en-US" sz="2400" b="1" dirty="0">
                <a:solidFill>
                  <a:schemeClr val="accent6"/>
                </a:solidFill>
              </a:rPr>
              <a:t>Electromagnetic waves traveling through a waveguide follow different patterns, known as modes</a:t>
            </a:r>
            <a:r>
              <a:rPr lang="en-US" sz="2400" dirty="0"/>
              <a:t>. </a:t>
            </a:r>
          </a:p>
          <a:p>
            <a:pPr marL="457200" indent="-457200">
              <a:buFont typeface="+mj-lt"/>
              <a:buAutoNum type="arabicPeriod"/>
            </a:pPr>
            <a:r>
              <a:rPr lang="en-US" sz="2400" b="1" dirty="0">
                <a:solidFill>
                  <a:schemeClr val="accent6"/>
                </a:solidFill>
              </a:rPr>
              <a:t>There are two principal modes</a:t>
            </a:r>
            <a:r>
              <a:rPr lang="en-US" sz="2400" dirty="0"/>
              <a:t>:</a:t>
            </a:r>
          </a:p>
          <a:p>
            <a:pPr marL="800100" lvl="1" indent="-457200">
              <a:buFont typeface="+mj-lt"/>
              <a:buAutoNum type="alphaLcParenR"/>
            </a:pPr>
            <a:r>
              <a:rPr lang="en-US" sz="2400" b="1" dirty="0">
                <a:solidFill>
                  <a:schemeClr val="accent6"/>
                </a:solidFill>
              </a:rPr>
              <a:t>Transverse Electric (TE) </a:t>
            </a:r>
            <a:r>
              <a:rPr lang="en-US" sz="2400" dirty="0"/>
              <a:t>where the electric field is entirely transverse, i.e., perpendicular to the direction of propagation. There is no electric field component in the direction of propagation.</a:t>
            </a:r>
          </a:p>
          <a:p>
            <a:pPr marL="800100" lvl="1" indent="-457200">
              <a:buFont typeface="+mj-lt"/>
              <a:buAutoNum type="alphaLcParenR"/>
            </a:pPr>
            <a:r>
              <a:rPr lang="en-US" sz="2400" b="1" dirty="0">
                <a:solidFill>
                  <a:schemeClr val="accent6"/>
                </a:solidFill>
              </a:rPr>
              <a:t>Transverse Magnetic (TM) </a:t>
            </a:r>
            <a:r>
              <a:rPr lang="en-US" sz="2400" dirty="0"/>
              <a:t>where magnetic field is entirely transverse, and there is no magnetic field component in the direction of propagation.</a:t>
            </a:r>
          </a:p>
          <a:p>
            <a:endParaRPr lang="en-KE" sz="2400" dirty="0"/>
          </a:p>
        </p:txBody>
      </p:sp>
      <p:sp>
        <p:nvSpPr>
          <p:cNvPr id="4" name="Slide Number Placeholder 3">
            <a:extLst>
              <a:ext uri="{FF2B5EF4-FFF2-40B4-BE49-F238E27FC236}">
                <a16:creationId xmlns:a16="http://schemas.microsoft.com/office/drawing/2014/main" id="{1B0D6F8D-4EFE-72F5-8609-E4E9ED1C154D}"/>
              </a:ext>
            </a:extLst>
          </p:cNvPr>
          <p:cNvSpPr>
            <a:spLocks noGrp="1"/>
          </p:cNvSpPr>
          <p:nvPr>
            <p:ph type="sldNum" sz="quarter" idx="12"/>
          </p:nvPr>
        </p:nvSpPr>
        <p:spPr/>
        <p:txBody>
          <a:bodyPr/>
          <a:lstStyle/>
          <a:p>
            <a:pPr>
              <a:defRPr/>
            </a:pPr>
            <a:fld id="{10B41042-1A22-49DB-94F7-A25E62F9B227}" type="slidenum">
              <a:rPr lang="en-US" smtClean="0"/>
              <a:pPr>
                <a:defRPr/>
              </a:pPr>
              <a:t>14</a:t>
            </a:fld>
            <a:endParaRPr lang="th-TH"/>
          </a:p>
        </p:txBody>
      </p:sp>
      <p:sp>
        <p:nvSpPr>
          <p:cNvPr id="5" name="Rectangle 2">
            <a:extLst>
              <a:ext uri="{FF2B5EF4-FFF2-40B4-BE49-F238E27FC236}">
                <a16:creationId xmlns:a16="http://schemas.microsoft.com/office/drawing/2014/main" id="{E69BA786-AC46-7C20-DE84-DECD4931C41C}"/>
              </a:ext>
            </a:extLst>
          </p:cNvPr>
          <p:cNvSpPr>
            <a:spLocks noGrp="1" noChangeArrowheads="1"/>
          </p:cNvSpPr>
          <p:nvPr>
            <p:ph type="title"/>
          </p:nvPr>
        </p:nvSpPr>
        <p:spPr>
          <a:xfrm>
            <a:off x="11060" y="1"/>
            <a:ext cx="9132939" cy="609600"/>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a:bodyPr>
          <a:lstStyle/>
          <a:p>
            <a:pPr algn="ctr"/>
            <a:r>
              <a:rPr lang="en-US" sz="3200" b="1" dirty="0"/>
              <a:t>WAVEGUIDE MODES  /01</a:t>
            </a:r>
          </a:p>
        </p:txBody>
      </p:sp>
      <p:pic>
        <p:nvPicPr>
          <p:cNvPr id="7" name="Picture 6">
            <a:extLst>
              <a:ext uri="{FF2B5EF4-FFF2-40B4-BE49-F238E27FC236}">
                <a16:creationId xmlns:a16="http://schemas.microsoft.com/office/drawing/2014/main" id="{90D7FE53-5CC8-D914-2CC2-F247EC71A71E}"/>
              </a:ext>
            </a:extLst>
          </p:cNvPr>
          <p:cNvPicPr>
            <a:picLocks noChangeAspect="1"/>
          </p:cNvPicPr>
          <p:nvPr/>
        </p:nvPicPr>
        <p:blipFill>
          <a:blip r:embed="rId2"/>
          <a:stretch>
            <a:fillRect/>
          </a:stretch>
        </p:blipFill>
        <p:spPr>
          <a:xfrm>
            <a:off x="838200" y="4348163"/>
            <a:ext cx="6418243" cy="2373313"/>
          </a:xfrm>
          <a:prstGeom prst="rect">
            <a:avLst/>
          </a:prstGeom>
        </p:spPr>
      </p:pic>
    </p:spTree>
    <p:extLst>
      <p:ext uri="{BB962C8B-B14F-4D97-AF65-F5344CB8AC3E}">
        <p14:creationId xmlns:p14="http://schemas.microsoft.com/office/powerpoint/2010/main" val="3319825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04AFD46E-92DF-B283-02F1-C14EB4820396}"/>
              </a:ext>
            </a:extLst>
          </p:cNvPr>
          <p:cNvPicPr>
            <a:picLocks noChangeAspect="1"/>
          </p:cNvPicPr>
          <p:nvPr/>
        </p:nvPicPr>
        <p:blipFill>
          <a:blip r:embed="rId2"/>
          <a:stretch>
            <a:fillRect/>
          </a:stretch>
        </p:blipFill>
        <p:spPr>
          <a:xfrm flipH="1">
            <a:off x="7142685" y="3312717"/>
            <a:ext cx="447674" cy="490541"/>
          </a:xfrm>
          <a:prstGeom prst="rect">
            <a:avLst/>
          </a:prstGeom>
        </p:spPr>
      </p:pic>
      <p:pic>
        <p:nvPicPr>
          <p:cNvPr id="15" name="Picture 14">
            <a:extLst>
              <a:ext uri="{FF2B5EF4-FFF2-40B4-BE49-F238E27FC236}">
                <a16:creationId xmlns:a16="http://schemas.microsoft.com/office/drawing/2014/main" id="{A20E99C7-6627-2185-F540-AB1EB9087D00}"/>
              </a:ext>
            </a:extLst>
          </p:cNvPr>
          <p:cNvPicPr>
            <a:picLocks noChangeAspect="1"/>
          </p:cNvPicPr>
          <p:nvPr/>
        </p:nvPicPr>
        <p:blipFill>
          <a:blip r:embed="rId3"/>
          <a:stretch>
            <a:fillRect/>
          </a:stretch>
        </p:blipFill>
        <p:spPr>
          <a:xfrm rot="5400000">
            <a:off x="7657519" y="2084929"/>
            <a:ext cx="533401" cy="630744"/>
          </a:xfrm>
          <a:prstGeom prst="rect">
            <a:avLst/>
          </a:prstGeom>
        </p:spPr>
      </p:pic>
      <p:sp>
        <p:nvSpPr>
          <p:cNvPr id="3" name="Content Placeholder 2">
            <a:extLst>
              <a:ext uri="{FF2B5EF4-FFF2-40B4-BE49-F238E27FC236}">
                <a16:creationId xmlns:a16="http://schemas.microsoft.com/office/drawing/2014/main" id="{814AF3F6-962F-9177-32F6-A84D9EC9E35B}"/>
              </a:ext>
            </a:extLst>
          </p:cNvPr>
          <p:cNvSpPr>
            <a:spLocks noGrp="1"/>
          </p:cNvSpPr>
          <p:nvPr>
            <p:ph idx="1"/>
          </p:nvPr>
        </p:nvSpPr>
        <p:spPr>
          <a:xfrm>
            <a:off x="11060" y="933543"/>
            <a:ext cx="5486400" cy="5578476"/>
          </a:xfrm>
        </p:spPr>
        <p:txBody>
          <a:bodyPr>
            <a:normAutofit/>
          </a:bodyPr>
          <a:lstStyle/>
          <a:p>
            <a:pPr marL="457200" indent="-457200">
              <a:buFont typeface="+mj-lt"/>
              <a:buAutoNum type="arabicPeriod"/>
            </a:pPr>
            <a:r>
              <a:rPr lang="en-US" sz="2400" b="1" dirty="0">
                <a:solidFill>
                  <a:schemeClr val="accent6"/>
                </a:solidFill>
              </a:rPr>
              <a:t>Waveguides can support multiple modes </a:t>
            </a:r>
            <a:r>
              <a:rPr lang="en-US" sz="2400" dirty="0"/>
              <a:t>with each mode having a different minimum cutoff frequency below which the wave does not pass through the waveguide. </a:t>
            </a:r>
          </a:p>
          <a:p>
            <a:pPr marL="457200" indent="-457200">
              <a:buFont typeface="+mj-lt"/>
              <a:buAutoNum type="arabicPeriod"/>
            </a:pPr>
            <a:r>
              <a:rPr lang="en-US" sz="2400" b="1" dirty="0">
                <a:solidFill>
                  <a:schemeClr val="accent6"/>
                </a:solidFill>
              </a:rPr>
              <a:t>The modes are  designated as </a:t>
            </a:r>
            <a:r>
              <a:rPr lang="en-US" sz="2400" b="1" dirty="0" err="1">
                <a:solidFill>
                  <a:schemeClr val="accent6"/>
                </a:solidFill>
              </a:rPr>
              <a:t>TE</a:t>
            </a:r>
            <a:r>
              <a:rPr lang="en-US" sz="2400" b="1" baseline="-25000" dirty="0" err="1">
                <a:solidFill>
                  <a:schemeClr val="accent6"/>
                </a:solidFill>
              </a:rPr>
              <a:t>mn</a:t>
            </a:r>
            <a:r>
              <a:rPr lang="en-US" sz="2400" b="1" dirty="0">
                <a:solidFill>
                  <a:schemeClr val="accent6"/>
                </a:solidFill>
              </a:rPr>
              <a:t> or </a:t>
            </a:r>
            <a:r>
              <a:rPr lang="en-US" sz="2400" b="1" dirty="0" err="1">
                <a:solidFill>
                  <a:schemeClr val="accent6"/>
                </a:solidFill>
              </a:rPr>
              <a:t>TM</a:t>
            </a:r>
            <a:r>
              <a:rPr lang="en-US" sz="2400" b="1" baseline="-25000" dirty="0" err="1">
                <a:solidFill>
                  <a:schemeClr val="accent6"/>
                </a:solidFill>
              </a:rPr>
              <a:t>mn</a:t>
            </a:r>
            <a:r>
              <a:rPr lang="en-US" sz="2400" dirty="0"/>
              <a:t>. </a:t>
            </a:r>
          </a:p>
          <a:p>
            <a:pPr marL="457200" indent="-457200">
              <a:buFont typeface="+mj-lt"/>
              <a:buAutoNum type="arabicPeriod"/>
            </a:pPr>
            <a:r>
              <a:rPr lang="en-US" sz="2400" b="1" dirty="0">
                <a:solidFill>
                  <a:schemeClr val="accent6"/>
                </a:solidFill>
              </a:rPr>
              <a:t>The numerical subscripts m and n denote the number of half-wave variations in the electric field </a:t>
            </a:r>
            <a:r>
              <a:rPr lang="en-US" sz="2400" dirty="0"/>
              <a:t>across the waveguide's cross-section along the x and y directions respectively.</a:t>
            </a:r>
          </a:p>
          <a:p>
            <a:endParaRPr lang="en-KE" sz="2400" dirty="0"/>
          </a:p>
        </p:txBody>
      </p:sp>
      <p:sp>
        <p:nvSpPr>
          <p:cNvPr id="4" name="Slide Number Placeholder 3">
            <a:extLst>
              <a:ext uri="{FF2B5EF4-FFF2-40B4-BE49-F238E27FC236}">
                <a16:creationId xmlns:a16="http://schemas.microsoft.com/office/drawing/2014/main" id="{9E0FE2E2-9568-63BE-E8D9-A1D7C072D8B6}"/>
              </a:ext>
            </a:extLst>
          </p:cNvPr>
          <p:cNvSpPr>
            <a:spLocks noGrp="1"/>
          </p:cNvSpPr>
          <p:nvPr>
            <p:ph type="sldNum" sz="quarter" idx="12"/>
          </p:nvPr>
        </p:nvSpPr>
        <p:spPr/>
        <p:txBody>
          <a:bodyPr/>
          <a:lstStyle/>
          <a:p>
            <a:pPr>
              <a:defRPr/>
            </a:pPr>
            <a:fld id="{10B41042-1A22-49DB-94F7-A25E62F9B227}" type="slidenum">
              <a:rPr lang="en-US" smtClean="0"/>
              <a:pPr>
                <a:defRPr/>
              </a:pPr>
              <a:t>15</a:t>
            </a:fld>
            <a:endParaRPr lang="th-TH"/>
          </a:p>
        </p:txBody>
      </p:sp>
      <p:sp>
        <p:nvSpPr>
          <p:cNvPr id="5" name="Rectangle 2">
            <a:extLst>
              <a:ext uri="{FF2B5EF4-FFF2-40B4-BE49-F238E27FC236}">
                <a16:creationId xmlns:a16="http://schemas.microsoft.com/office/drawing/2014/main" id="{98F5B896-9DA2-385C-0E80-061341CD82D4}"/>
              </a:ext>
            </a:extLst>
          </p:cNvPr>
          <p:cNvSpPr>
            <a:spLocks noGrp="1" noChangeArrowheads="1"/>
          </p:cNvSpPr>
          <p:nvPr>
            <p:ph type="title"/>
          </p:nvPr>
        </p:nvSpPr>
        <p:spPr>
          <a:xfrm>
            <a:off x="11060" y="0"/>
            <a:ext cx="9132939" cy="855663"/>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a:bodyPr>
          <a:lstStyle/>
          <a:p>
            <a:pPr algn="ctr"/>
            <a:r>
              <a:rPr lang="en-US" sz="3600" b="1" dirty="0"/>
              <a:t>WAVEGUIDE MODES  /02</a:t>
            </a:r>
          </a:p>
        </p:txBody>
      </p:sp>
      <p:pic>
        <p:nvPicPr>
          <p:cNvPr id="7" name="Picture 6">
            <a:extLst>
              <a:ext uri="{FF2B5EF4-FFF2-40B4-BE49-F238E27FC236}">
                <a16:creationId xmlns:a16="http://schemas.microsoft.com/office/drawing/2014/main" id="{7E009C54-031E-1952-B9F0-9CA798AAF352}"/>
              </a:ext>
            </a:extLst>
          </p:cNvPr>
          <p:cNvPicPr>
            <a:picLocks noChangeAspect="1"/>
          </p:cNvPicPr>
          <p:nvPr/>
        </p:nvPicPr>
        <p:blipFill>
          <a:blip r:embed="rId4"/>
          <a:stretch>
            <a:fillRect/>
          </a:stretch>
        </p:blipFill>
        <p:spPr>
          <a:xfrm>
            <a:off x="5327360" y="1676400"/>
            <a:ext cx="1809750" cy="3505200"/>
          </a:xfrm>
          <a:prstGeom prst="rect">
            <a:avLst/>
          </a:prstGeom>
        </p:spPr>
      </p:pic>
      <p:sp>
        <p:nvSpPr>
          <p:cNvPr id="8" name="Rectangle 7">
            <a:extLst>
              <a:ext uri="{FF2B5EF4-FFF2-40B4-BE49-F238E27FC236}">
                <a16:creationId xmlns:a16="http://schemas.microsoft.com/office/drawing/2014/main" id="{84591375-811C-D079-6E09-4D93CF2269B6}"/>
              </a:ext>
            </a:extLst>
          </p:cNvPr>
          <p:cNvSpPr/>
          <p:nvPr/>
        </p:nvSpPr>
        <p:spPr>
          <a:xfrm>
            <a:off x="7608849" y="2133600"/>
            <a:ext cx="895350" cy="533400"/>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cxnSp>
        <p:nvCxnSpPr>
          <p:cNvPr id="10" name="Straight Connector 9">
            <a:extLst>
              <a:ext uri="{FF2B5EF4-FFF2-40B4-BE49-F238E27FC236}">
                <a16:creationId xmlns:a16="http://schemas.microsoft.com/office/drawing/2014/main" id="{43961A59-8880-F947-570D-3A4CAB18CDC3}"/>
              </a:ext>
            </a:extLst>
          </p:cNvPr>
          <p:cNvCxnSpPr/>
          <p:nvPr/>
        </p:nvCxnSpPr>
        <p:spPr>
          <a:xfrm flipV="1">
            <a:off x="7596817" y="1672034"/>
            <a:ext cx="447675"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5B9EE98-0BEE-47A1-2472-6CE6A9D63D35}"/>
              </a:ext>
            </a:extLst>
          </p:cNvPr>
          <p:cNvCxnSpPr/>
          <p:nvPr/>
        </p:nvCxnSpPr>
        <p:spPr>
          <a:xfrm flipV="1">
            <a:off x="8504199" y="1676400"/>
            <a:ext cx="447675"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F93C831-6117-BE1E-8782-DAB2C0CD71C9}"/>
              </a:ext>
            </a:extLst>
          </p:cNvPr>
          <p:cNvCxnSpPr/>
          <p:nvPr/>
        </p:nvCxnSpPr>
        <p:spPr>
          <a:xfrm flipV="1">
            <a:off x="8515350" y="2209800"/>
            <a:ext cx="447675"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F04771B-41D6-D9D6-5CF0-B33D57EC0C91}"/>
              </a:ext>
            </a:extLst>
          </p:cNvPr>
          <p:cNvSpPr/>
          <p:nvPr/>
        </p:nvSpPr>
        <p:spPr>
          <a:xfrm>
            <a:off x="7344242" y="3308351"/>
            <a:ext cx="895350" cy="533400"/>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cxnSp>
        <p:nvCxnSpPr>
          <p:cNvPr id="18" name="Straight Connector 17">
            <a:extLst>
              <a:ext uri="{FF2B5EF4-FFF2-40B4-BE49-F238E27FC236}">
                <a16:creationId xmlns:a16="http://schemas.microsoft.com/office/drawing/2014/main" id="{8BD5DC9B-53A6-E937-6E7B-EC0DF83B0DF1}"/>
              </a:ext>
            </a:extLst>
          </p:cNvPr>
          <p:cNvCxnSpPr/>
          <p:nvPr/>
        </p:nvCxnSpPr>
        <p:spPr>
          <a:xfrm flipV="1">
            <a:off x="7326144" y="2851151"/>
            <a:ext cx="447675"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5BCAE4B-16EC-17BF-E915-0BE2BBE1DEC1}"/>
              </a:ext>
            </a:extLst>
          </p:cNvPr>
          <p:cNvCxnSpPr/>
          <p:nvPr/>
        </p:nvCxnSpPr>
        <p:spPr>
          <a:xfrm flipV="1">
            <a:off x="8239592" y="2851151"/>
            <a:ext cx="447675"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857AFC1-E4F2-BF69-B72F-887993407320}"/>
              </a:ext>
            </a:extLst>
          </p:cNvPr>
          <p:cNvCxnSpPr/>
          <p:nvPr/>
        </p:nvCxnSpPr>
        <p:spPr>
          <a:xfrm flipV="1">
            <a:off x="8250743" y="3384551"/>
            <a:ext cx="447675"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01D7C78-1DD4-6484-63D7-778288943E1E}"/>
              </a:ext>
            </a:extLst>
          </p:cNvPr>
          <p:cNvSpPr/>
          <p:nvPr/>
        </p:nvSpPr>
        <p:spPr>
          <a:xfrm>
            <a:off x="7079635" y="4483102"/>
            <a:ext cx="895350" cy="533400"/>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cxnSp>
        <p:nvCxnSpPr>
          <p:cNvPr id="23" name="Straight Connector 22">
            <a:extLst>
              <a:ext uri="{FF2B5EF4-FFF2-40B4-BE49-F238E27FC236}">
                <a16:creationId xmlns:a16="http://schemas.microsoft.com/office/drawing/2014/main" id="{C87FBB39-DF68-F616-F50F-75E4418FF7CE}"/>
              </a:ext>
            </a:extLst>
          </p:cNvPr>
          <p:cNvCxnSpPr/>
          <p:nvPr/>
        </p:nvCxnSpPr>
        <p:spPr>
          <a:xfrm flipV="1">
            <a:off x="7079635" y="4025902"/>
            <a:ext cx="447675"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A6D4915-E70C-0CC0-AC72-F65142A561EA}"/>
              </a:ext>
            </a:extLst>
          </p:cNvPr>
          <p:cNvCxnSpPr/>
          <p:nvPr/>
        </p:nvCxnSpPr>
        <p:spPr>
          <a:xfrm flipV="1">
            <a:off x="7974985" y="4025902"/>
            <a:ext cx="447675"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C781BE9-2DF4-68B6-AA9E-2616C7DD4BB6}"/>
              </a:ext>
            </a:extLst>
          </p:cNvPr>
          <p:cNvCxnSpPr/>
          <p:nvPr/>
        </p:nvCxnSpPr>
        <p:spPr>
          <a:xfrm flipV="1">
            <a:off x="7986136" y="4559302"/>
            <a:ext cx="447675"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98DC841-D699-6BDA-CF76-57FAD5919720}"/>
              </a:ext>
            </a:extLst>
          </p:cNvPr>
          <p:cNvSpPr txBox="1"/>
          <p:nvPr/>
        </p:nvSpPr>
        <p:spPr>
          <a:xfrm>
            <a:off x="7070644" y="2326245"/>
            <a:ext cx="529214" cy="246221"/>
          </a:xfrm>
          <a:prstGeom prst="rect">
            <a:avLst/>
          </a:prstGeom>
          <a:noFill/>
        </p:spPr>
        <p:txBody>
          <a:bodyPr wrap="square" rtlCol="0">
            <a:spAutoFit/>
          </a:bodyPr>
          <a:lstStyle/>
          <a:p>
            <a:r>
              <a:rPr lang="en-US" sz="1000" dirty="0"/>
              <a:t>TE</a:t>
            </a:r>
            <a:r>
              <a:rPr lang="en-US" sz="1000" baseline="-25000" dirty="0"/>
              <a:t>01</a:t>
            </a:r>
            <a:endParaRPr lang="en-KE" sz="1000" baseline="-25000" dirty="0"/>
          </a:p>
        </p:txBody>
      </p:sp>
      <p:sp>
        <p:nvSpPr>
          <p:cNvPr id="27" name="TextBox 26">
            <a:extLst>
              <a:ext uri="{FF2B5EF4-FFF2-40B4-BE49-F238E27FC236}">
                <a16:creationId xmlns:a16="http://schemas.microsoft.com/office/drawing/2014/main" id="{8E61E838-7461-1188-3856-F48C13BF7F81}"/>
              </a:ext>
            </a:extLst>
          </p:cNvPr>
          <p:cNvSpPr txBox="1"/>
          <p:nvPr/>
        </p:nvSpPr>
        <p:spPr>
          <a:xfrm>
            <a:off x="6894530" y="3533261"/>
            <a:ext cx="529214" cy="246221"/>
          </a:xfrm>
          <a:prstGeom prst="rect">
            <a:avLst/>
          </a:prstGeom>
          <a:noFill/>
        </p:spPr>
        <p:txBody>
          <a:bodyPr wrap="square" rtlCol="0">
            <a:spAutoFit/>
          </a:bodyPr>
          <a:lstStyle/>
          <a:p>
            <a:r>
              <a:rPr lang="en-US" sz="1000" dirty="0"/>
              <a:t>TE</a:t>
            </a:r>
            <a:r>
              <a:rPr lang="en-US" sz="1000" baseline="-25000" dirty="0"/>
              <a:t>02</a:t>
            </a:r>
            <a:endParaRPr lang="en-KE" sz="1000" baseline="-25000" dirty="0"/>
          </a:p>
        </p:txBody>
      </p:sp>
      <p:sp>
        <p:nvSpPr>
          <p:cNvPr id="28" name="TextBox 27">
            <a:extLst>
              <a:ext uri="{FF2B5EF4-FFF2-40B4-BE49-F238E27FC236}">
                <a16:creationId xmlns:a16="http://schemas.microsoft.com/office/drawing/2014/main" id="{1B289AD1-27E3-B2EE-457C-CE9AF20D8FBD}"/>
              </a:ext>
            </a:extLst>
          </p:cNvPr>
          <p:cNvSpPr txBox="1"/>
          <p:nvPr/>
        </p:nvSpPr>
        <p:spPr>
          <a:xfrm>
            <a:off x="6736222" y="4975941"/>
            <a:ext cx="529214" cy="246221"/>
          </a:xfrm>
          <a:prstGeom prst="rect">
            <a:avLst/>
          </a:prstGeom>
          <a:noFill/>
        </p:spPr>
        <p:txBody>
          <a:bodyPr wrap="square" rtlCol="0">
            <a:spAutoFit/>
          </a:bodyPr>
          <a:lstStyle/>
          <a:p>
            <a:r>
              <a:rPr lang="en-US" sz="1000" dirty="0"/>
              <a:t>TE</a:t>
            </a:r>
            <a:r>
              <a:rPr lang="en-US" sz="1000" baseline="-25000" dirty="0"/>
              <a:t>03</a:t>
            </a:r>
            <a:endParaRPr lang="en-KE" sz="1000" baseline="-25000" dirty="0"/>
          </a:p>
        </p:txBody>
      </p:sp>
    </p:spTree>
    <p:extLst>
      <p:ext uri="{BB962C8B-B14F-4D97-AF65-F5344CB8AC3E}">
        <p14:creationId xmlns:p14="http://schemas.microsoft.com/office/powerpoint/2010/main" val="4033937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CB2D3-7C60-487A-9369-5ABE8A1B7A52}"/>
              </a:ext>
            </a:extLst>
          </p:cNvPr>
          <p:cNvSpPr>
            <a:spLocks noGrp="1"/>
          </p:cNvSpPr>
          <p:nvPr>
            <p:ph type="title"/>
          </p:nvPr>
        </p:nvSpPr>
        <p:spPr>
          <a:xfrm>
            <a:off x="0" y="-1591"/>
            <a:ext cx="9144000" cy="992191"/>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a:bodyPr>
          <a:lstStyle/>
          <a:p>
            <a:r>
              <a:rPr lang="en-US" sz="2400" b="1" dirty="0"/>
              <a:t>THE RELATIVE CUTOFF FREQ FOR THE FIRST 10 MODES WITH a = 2b</a:t>
            </a:r>
          </a:p>
        </p:txBody>
      </p:sp>
      <p:sp>
        <p:nvSpPr>
          <p:cNvPr id="4" name="Slide Number Placeholder 3">
            <a:extLst>
              <a:ext uri="{FF2B5EF4-FFF2-40B4-BE49-F238E27FC236}">
                <a16:creationId xmlns:a16="http://schemas.microsoft.com/office/drawing/2014/main" id="{4750D3D1-34E5-4FE5-9D09-386F700C583E}"/>
              </a:ext>
            </a:extLst>
          </p:cNvPr>
          <p:cNvSpPr>
            <a:spLocks noGrp="1"/>
          </p:cNvSpPr>
          <p:nvPr>
            <p:ph type="sldNum" sz="quarter" idx="12"/>
          </p:nvPr>
        </p:nvSpPr>
        <p:spPr/>
        <p:txBody>
          <a:bodyPr/>
          <a:lstStyle/>
          <a:p>
            <a:pPr>
              <a:defRPr/>
            </a:pPr>
            <a:fld id="{10B41042-1A22-49DB-94F7-A25E62F9B227}" type="slidenum">
              <a:rPr lang="en-US" smtClean="0"/>
              <a:pPr>
                <a:defRPr/>
              </a:pPr>
              <a:t>16</a:t>
            </a:fld>
            <a:endParaRPr lang="th-TH"/>
          </a:p>
        </p:txBody>
      </p:sp>
      <p:pic>
        <p:nvPicPr>
          <p:cNvPr id="5" name="Picture 2" descr="afg003">
            <a:extLst>
              <a:ext uri="{FF2B5EF4-FFF2-40B4-BE49-F238E27FC236}">
                <a16:creationId xmlns:a16="http://schemas.microsoft.com/office/drawing/2014/main" id="{B2973083-BB65-40E4-8F13-CBC8DF84919F}"/>
              </a:ext>
            </a:extLst>
          </p:cNvPr>
          <p:cNvPicPr preferRelativeResize="0">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838200" y="1763801"/>
            <a:ext cx="7010400" cy="3330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descr="f7_2">
            <a:extLst>
              <a:ext uri="{FF2B5EF4-FFF2-40B4-BE49-F238E27FC236}">
                <a16:creationId xmlns:a16="http://schemas.microsoft.com/office/drawing/2014/main" id="{CD2FB777-A732-45C9-9068-62568BF8F1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9181" b="25714"/>
          <a:stretch>
            <a:fillRect/>
          </a:stretch>
        </p:blipFill>
        <p:spPr bwMode="auto">
          <a:xfrm>
            <a:off x="800793" y="4697804"/>
            <a:ext cx="2834358" cy="1855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7547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0B41042-1A22-49DB-94F7-A25E62F9B227}" type="slidenum">
              <a:rPr lang="en-US" smtClean="0"/>
              <a:pPr>
                <a:defRPr/>
              </a:pPr>
              <a:t>17</a:t>
            </a:fld>
            <a:endParaRPr lang="th-TH"/>
          </a:p>
        </p:txBody>
      </p:sp>
      <p:pic>
        <p:nvPicPr>
          <p:cNvPr id="5" name="Picture 2" descr="afg004"/>
          <p:cNvPicPr preferRelativeResize="0">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457200" y="1054100"/>
            <a:ext cx="8229600" cy="474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F1B87430-B41A-5875-91E6-723ACE37C277}"/>
              </a:ext>
            </a:extLst>
          </p:cNvPr>
          <p:cNvSpPr>
            <a:spLocks noGrp="1"/>
          </p:cNvSpPr>
          <p:nvPr>
            <p:ph type="title"/>
          </p:nvPr>
        </p:nvSpPr>
        <p:spPr>
          <a:xfrm>
            <a:off x="0" y="-1591"/>
            <a:ext cx="9144000" cy="611191"/>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a:bodyPr>
          <a:lstStyle/>
          <a:p>
            <a:pPr algn="ctr"/>
            <a:r>
              <a:rPr lang="en-US" sz="2400" b="1" dirty="0"/>
              <a:t>TRANSVERSE ELECTRIC (TE) MODES IN RECTANGULAR WAVEGUIDE</a:t>
            </a:r>
          </a:p>
        </p:txBody>
      </p:sp>
    </p:spTree>
    <p:extLst>
      <p:ext uri="{BB962C8B-B14F-4D97-AF65-F5344CB8AC3E}">
        <p14:creationId xmlns:p14="http://schemas.microsoft.com/office/powerpoint/2010/main" val="3733992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0B41042-1A22-49DB-94F7-A25E62F9B227}" type="slidenum">
              <a:rPr lang="en-US" smtClean="0"/>
              <a:pPr>
                <a:defRPr/>
              </a:pPr>
              <a:t>18</a:t>
            </a:fld>
            <a:endParaRPr lang="th-TH"/>
          </a:p>
        </p:txBody>
      </p:sp>
      <p:pic>
        <p:nvPicPr>
          <p:cNvPr id="5" name="Picture 2" descr="tab001"/>
          <p:cNvPicPr preferRelativeResize="0">
            <a:picLocks noChangeAspect="1" noChangeArrowheads="1"/>
          </p:cNvPicPr>
          <p:nvPr>
            <p:custDataLst>
              <p:tags r:id="rId1"/>
            </p:custDataLst>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609600"/>
            <a:ext cx="8458200" cy="423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5C5034B9-6919-0825-0B86-F2D4694A975C}"/>
              </a:ext>
            </a:extLst>
          </p:cNvPr>
          <p:cNvSpPr txBox="1"/>
          <p:nvPr/>
        </p:nvSpPr>
        <p:spPr>
          <a:xfrm>
            <a:off x="304800" y="5181600"/>
            <a:ext cx="7467600" cy="646331"/>
          </a:xfrm>
          <a:prstGeom prst="rect">
            <a:avLst/>
          </a:prstGeom>
          <a:noFill/>
        </p:spPr>
        <p:txBody>
          <a:bodyPr wrap="square" rtlCol="0">
            <a:spAutoFit/>
          </a:bodyPr>
          <a:lstStyle/>
          <a:p>
            <a:r>
              <a:rPr lang="en-US" b="1" u="sng" dirty="0">
                <a:solidFill>
                  <a:schemeClr val="accent6"/>
                </a:solidFill>
              </a:rPr>
              <a:t>Further Reading:</a:t>
            </a:r>
          </a:p>
          <a:p>
            <a:r>
              <a:rPr lang="en-US" dirty="0">
                <a:hlinkClick r:id="rId5"/>
              </a:rPr>
              <a:t>Waveguide Sizes | Dimensions &amp; Cutoff Frequency - everything RF</a:t>
            </a:r>
            <a:endParaRPr lang="en-KE" dirty="0"/>
          </a:p>
        </p:txBody>
      </p:sp>
      <p:sp>
        <p:nvSpPr>
          <p:cNvPr id="3" name="Title 1">
            <a:extLst>
              <a:ext uri="{FF2B5EF4-FFF2-40B4-BE49-F238E27FC236}">
                <a16:creationId xmlns:a16="http://schemas.microsoft.com/office/drawing/2014/main" id="{5025DC28-CD62-36DA-2CB6-889945854C96}"/>
              </a:ext>
            </a:extLst>
          </p:cNvPr>
          <p:cNvSpPr>
            <a:spLocks noGrp="1"/>
          </p:cNvSpPr>
          <p:nvPr>
            <p:ph type="title"/>
          </p:nvPr>
        </p:nvSpPr>
        <p:spPr>
          <a:xfrm>
            <a:off x="0" y="-1591"/>
            <a:ext cx="9144000" cy="611191"/>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a:bodyPr>
          <a:lstStyle/>
          <a:p>
            <a:pPr algn="ctr"/>
            <a:r>
              <a:rPr lang="en-US" sz="2800" b="1" dirty="0"/>
              <a:t>STANDARD WAVEGUIDE SIZES</a:t>
            </a:r>
          </a:p>
        </p:txBody>
      </p:sp>
    </p:spTree>
    <p:extLst>
      <p:ext uri="{BB962C8B-B14F-4D97-AF65-F5344CB8AC3E}">
        <p14:creationId xmlns:p14="http://schemas.microsoft.com/office/powerpoint/2010/main" val="28848603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4E4E4-B449-6F84-F014-20AC5258522A}"/>
              </a:ext>
            </a:extLst>
          </p:cNvPr>
          <p:cNvSpPr>
            <a:spLocks noGrp="1"/>
          </p:cNvSpPr>
          <p:nvPr>
            <p:ph type="title"/>
          </p:nvPr>
        </p:nvSpPr>
        <p:spPr>
          <a:xfrm>
            <a:off x="0" y="18256"/>
            <a:ext cx="9144000" cy="662782"/>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a:bodyPr>
          <a:lstStyle/>
          <a:p>
            <a:pPr algn="ctr"/>
            <a:r>
              <a:rPr lang="en-US" sz="2800" b="1" dirty="0"/>
              <a:t>SUMMARY: APPLICATIONS OF WAVEGUIDES</a:t>
            </a:r>
            <a:endParaRPr lang="en-KE" sz="2800" b="1" dirty="0"/>
          </a:p>
        </p:txBody>
      </p:sp>
      <p:sp>
        <p:nvSpPr>
          <p:cNvPr id="3" name="Content Placeholder 2">
            <a:extLst>
              <a:ext uri="{FF2B5EF4-FFF2-40B4-BE49-F238E27FC236}">
                <a16:creationId xmlns:a16="http://schemas.microsoft.com/office/drawing/2014/main" id="{38C5EBFD-2DD4-C7C6-47F0-535C5F6BFB49}"/>
              </a:ext>
            </a:extLst>
          </p:cNvPr>
          <p:cNvSpPr>
            <a:spLocks noGrp="1"/>
          </p:cNvSpPr>
          <p:nvPr>
            <p:ph idx="1"/>
          </p:nvPr>
        </p:nvSpPr>
        <p:spPr>
          <a:xfrm>
            <a:off x="457200" y="990600"/>
            <a:ext cx="7886700" cy="4351338"/>
          </a:xfrm>
        </p:spPr>
        <p:txBody>
          <a:bodyPr>
            <a:normAutofit lnSpcReduction="10000"/>
          </a:bodyPr>
          <a:lstStyle/>
          <a:p>
            <a:pPr marL="457200" indent="-457200">
              <a:buClr>
                <a:schemeClr val="accent6">
                  <a:lumMod val="75000"/>
                </a:schemeClr>
              </a:buClr>
              <a:buFont typeface="+mj-lt"/>
              <a:buAutoNum type="arabicPeriod"/>
            </a:pPr>
            <a:r>
              <a:rPr lang="en-US" sz="2400" b="1" dirty="0">
                <a:solidFill>
                  <a:schemeClr val="accent6"/>
                </a:solidFill>
              </a:rPr>
              <a:t>Waveguides are used as transmission lines  </a:t>
            </a:r>
            <a:r>
              <a:rPr lang="en-US" sz="2400" dirty="0"/>
              <a:t>in applications where it is necessary to carry high power at microwave frequencies (transmitters and microwave ovens)  or where it is necessary to carry </a:t>
            </a:r>
            <a:r>
              <a:rPr lang="en-US" sz="2400"/>
              <a:t>signals for long </a:t>
            </a:r>
            <a:r>
              <a:rPr lang="en-US" sz="2400" dirty="0"/>
              <a:t>distances (fibre optic communication). </a:t>
            </a:r>
          </a:p>
          <a:p>
            <a:pPr marL="457200" indent="-457200">
              <a:buClr>
                <a:schemeClr val="accent6">
                  <a:lumMod val="75000"/>
                </a:schemeClr>
              </a:buClr>
              <a:buFont typeface="+mj-lt"/>
              <a:buAutoNum type="arabicPeriod"/>
            </a:pPr>
            <a:r>
              <a:rPr lang="en-US" sz="2400" b="1" dirty="0">
                <a:solidFill>
                  <a:schemeClr val="accent6"/>
                </a:solidFill>
              </a:rPr>
              <a:t>The following are examples of applications of waveguides</a:t>
            </a:r>
            <a:r>
              <a:rPr lang="en-US" sz="2400" dirty="0"/>
              <a:t>.</a:t>
            </a:r>
          </a:p>
          <a:p>
            <a:pPr marL="800100" lvl="1" indent="-457200">
              <a:buClr>
                <a:schemeClr val="accent6"/>
              </a:buClr>
              <a:buFont typeface="+mj-lt"/>
              <a:buAutoNum type="alphaLcParenR"/>
            </a:pPr>
            <a:r>
              <a:rPr lang="en-US" sz="2400" dirty="0"/>
              <a:t>Radar transmitters for civilian and military applications</a:t>
            </a:r>
          </a:p>
          <a:p>
            <a:pPr marL="800100" lvl="1" indent="-457200">
              <a:buClr>
                <a:schemeClr val="accent6"/>
              </a:buClr>
              <a:buFont typeface="+mj-lt"/>
              <a:buAutoNum type="alphaLcParenR"/>
            </a:pPr>
            <a:r>
              <a:rPr lang="en-US" sz="2400" dirty="0"/>
              <a:t>Satellite earth station transmitters</a:t>
            </a:r>
          </a:p>
          <a:p>
            <a:pPr marL="800100" lvl="1" indent="-457200">
              <a:buClr>
                <a:schemeClr val="accent6"/>
              </a:buClr>
              <a:buFont typeface="+mj-lt"/>
              <a:buAutoNum type="alphaLcParenR"/>
            </a:pPr>
            <a:r>
              <a:rPr lang="en-US" sz="2400" dirty="0"/>
              <a:t>NMR machines in medicine</a:t>
            </a:r>
          </a:p>
          <a:p>
            <a:pPr marL="800100" lvl="1" indent="-457200">
              <a:buClr>
                <a:schemeClr val="accent6"/>
              </a:buClr>
              <a:buFont typeface="+mj-lt"/>
              <a:buAutoNum type="alphaLcParenR"/>
            </a:pPr>
            <a:r>
              <a:rPr lang="en-US" sz="2400" dirty="0"/>
              <a:t>Particle accelerators</a:t>
            </a:r>
          </a:p>
          <a:p>
            <a:pPr marL="800100" lvl="1" indent="-457200">
              <a:buClr>
                <a:schemeClr val="accent6"/>
              </a:buClr>
              <a:buFont typeface="+mj-lt"/>
              <a:buAutoNum type="alphaLcParenR"/>
            </a:pPr>
            <a:r>
              <a:rPr lang="en-US" sz="2400" dirty="0"/>
              <a:t>Industrial and domestic microwave ovens.</a:t>
            </a:r>
          </a:p>
          <a:p>
            <a:endParaRPr lang="en-US" dirty="0"/>
          </a:p>
        </p:txBody>
      </p:sp>
      <p:sp>
        <p:nvSpPr>
          <p:cNvPr id="4" name="Slide Number Placeholder 3">
            <a:extLst>
              <a:ext uri="{FF2B5EF4-FFF2-40B4-BE49-F238E27FC236}">
                <a16:creationId xmlns:a16="http://schemas.microsoft.com/office/drawing/2014/main" id="{7B0613B9-A410-00C7-38EC-4A6BBF4A645D}"/>
              </a:ext>
            </a:extLst>
          </p:cNvPr>
          <p:cNvSpPr>
            <a:spLocks noGrp="1"/>
          </p:cNvSpPr>
          <p:nvPr>
            <p:ph type="sldNum" sz="quarter" idx="12"/>
          </p:nvPr>
        </p:nvSpPr>
        <p:spPr/>
        <p:txBody>
          <a:bodyPr/>
          <a:lstStyle/>
          <a:p>
            <a:pPr>
              <a:defRPr/>
            </a:pPr>
            <a:fld id="{10B41042-1A22-49DB-94F7-A25E62F9B227}" type="slidenum">
              <a:rPr lang="en-US" smtClean="0"/>
              <a:pPr>
                <a:defRPr/>
              </a:pPr>
              <a:t>19</a:t>
            </a:fld>
            <a:endParaRPr lang="th-TH"/>
          </a:p>
        </p:txBody>
      </p:sp>
    </p:spTree>
    <p:extLst>
      <p:ext uri="{BB962C8B-B14F-4D97-AF65-F5344CB8AC3E}">
        <p14:creationId xmlns:p14="http://schemas.microsoft.com/office/powerpoint/2010/main" val="2155254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a:xfrm>
            <a:off x="0" y="1"/>
            <a:ext cx="9144000" cy="1001712"/>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a:bodyPr>
          <a:lstStyle/>
          <a:p>
            <a:pPr algn="ctr"/>
            <a:r>
              <a:rPr lang="en-US" sz="2800" b="1" dirty="0"/>
              <a:t>A PAIR OF CONDUCTORS IS USED TO GUIDE TEM WAVE</a:t>
            </a:r>
          </a:p>
        </p:txBody>
      </p:sp>
      <p:sp>
        <p:nvSpPr>
          <p:cNvPr id="194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cs typeface="Angsana New" pitchFamily="18" charset="-34"/>
              </a:defRPr>
            </a:lvl1pPr>
            <a:lvl2pPr marL="742950" indent="-285750" eaLnBrk="0" hangingPunct="0">
              <a:defRPr sz="2800">
                <a:solidFill>
                  <a:schemeClr val="tx1"/>
                </a:solidFill>
                <a:latin typeface="Arial" charset="0"/>
                <a:cs typeface="Angsana New" pitchFamily="18" charset="-34"/>
              </a:defRPr>
            </a:lvl2pPr>
            <a:lvl3pPr marL="1143000" indent="-228600" eaLnBrk="0" hangingPunct="0">
              <a:defRPr sz="2800">
                <a:solidFill>
                  <a:schemeClr val="tx1"/>
                </a:solidFill>
                <a:latin typeface="Arial" charset="0"/>
                <a:cs typeface="Angsana New" pitchFamily="18" charset="-34"/>
              </a:defRPr>
            </a:lvl3pPr>
            <a:lvl4pPr marL="1600200" indent="-228600" eaLnBrk="0" hangingPunct="0">
              <a:defRPr sz="2800">
                <a:solidFill>
                  <a:schemeClr val="tx1"/>
                </a:solidFill>
                <a:latin typeface="Arial" charset="0"/>
                <a:cs typeface="Angsana New" pitchFamily="18" charset="-34"/>
              </a:defRPr>
            </a:lvl4pPr>
            <a:lvl5pPr marL="2057400" indent="-228600" eaLnBrk="0" hangingPunct="0">
              <a:defRPr sz="2800">
                <a:solidFill>
                  <a:schemeClr val="tx1"/>
                </a:solidFill>
                <a:latin typeface="Arial" charset="0"/>
                <a:cs typeface="Angsana New" pitchFamily="18" charset="-34"/>
              </a:defRPr>
            </a:lvl5pPr>
            <a:lvl6pPr marL="2514600" indent="-228600" eaLnBrk="0" fontAlgn="base" hangingPunct="0">
              <a:spcBef>
                <a:spcPct val="0"/>
              </a:spcBef>
              <a:spcAft>
                <a:spcPct val="0"/>
              </a:spcAft>
              <a:defRPr sz="2800">
                <a:solidFill>
                  <a:schemeClr val="tx1"/>
                </a:solidFill>
                <a:latin typeface="Arial" charset="0"/>
                <a:cs typeface="Angsana New" pitchFamily="18" charset="-34"/>
              </a:defRPr>
            </a:lvl6pPr>
            <a:lvl7pPr marL="2971800" indent="-228600" eaLnBrk="0" fontAlgn="base" hangingPunct="0">
              <a:spcBef>
                <a:spcPct val="0"/>
              </a:spcBef>
              <a:spcAft>
                <a:spcPct val="0"/>
              </a:spcAft>
              <a:defRPr sz="2800">
                <a:solidFill>
                  <a:schemeClr val="tx1"/>
                </a:solidFill>
                <a:latin typeface="Arial" charset="0"/>
                <a:cs typeface="Angsana New" pitchFamily="18" charset="-34"/>
              </a:defRPr>
            </a:lvl7pPr>
            <a:lvl8pPr marL="3429000" indent="-228600" eaLnBrk="0" fontAlgn="base" hangingPunct="0">
              <a:spcBef>
                <a:spcPct val="0"/>
              </a:spcBef>
              <a:spcAft>
                <a:spcPct val="0"/>
              </a:spcAft>
              <a:defRPr sz="2800">
                <a:solidFill>
                  <a:schemeClr val="tx1"/>
                </a:solidFill>
                <a:latin typeface="Arial" charset="0"/>
                <a:cs typeface="Angsana New" pitchFamily="18" charset="-34"/>
              </a:defRPr>
            </a:lvl8pPr>
            <a:lvl9pPr marL="3886200" indent="-228600" eaLnBrk="0" fontAlgn="base" hangingPunct="0">
              <a:spcBef>
                <a:spcPct val="0"/>
              </a:spcBef>
              <a:spcAft>
                <a:spcPct val="0"/>
              </a:spcAft>
              <a:defRPr sz="2800">
                <a:solidFill>
                  <a:schemeClr val="tx1"/>
                </a:solidFill>
                <a:latin typeface="Arial" charset="0"/>
                <a:cs typeface="Angsana New" pitchFamily="18" charset="-34"/>
              </a:defRPr>
            </a:lvl9pPr>
          </a:lstStyle>
          <a:p>
            <a:pPr eaLnBrk="1" hangingPunct="1"/>
            <a:fld id="{D3D9A514-8AA1-4A4E-9C05-B402EA251129}" type="slidenum">
              <a:rPr lang="en-US" sz="1400" smtClean="0"/>
              <a:pPr eaLnBrk="1" hangingPunct="1"/>
              <a:t>2</a:t>
            </a:fld>
            <a:endParaRPr lang="th-TH" sz="1400"/>
          </a:p>
        </p:txBody>
      </p:sp>
      <p:grpSp>
        <p:nvGrpSpPr>
          <p:cNvPr id="6" name="Group 5">
            <a:extLst>
              <a:ext uri="{FF2B5EF4-FFF2-40B4-BE49-F238E27FC236}">
                <a16:creationId xmlns:a16="http://schemas.microsoft.com/office/drawing/2014/main" id="{1D6DD764-4CC6-4DAD-8AA1-B7F8981CD8FD}"/>
              </a:ext>
            </a:extLst>
          </p:cNvPr>
          <p:cNvGrpSpPr/>
          <p:nvPr/>
        </p:nvGrpSpPr>
        <p:grpSpPr>
          <a:xfrm>
            <a:off x="586863" y="1397174"/>
            <a:ext cx="7568073" cy="1466850"/>
            <a:chOff x="613902" y="1752600"/>
            <a:chExt cx="7568073" cy="1466850"/>
          </a:xfrm>
        </p:grpSpPr>
        <p:pic>
          <p:nvPicPr>
            <p:cNvPr id="2" name="Picture 1">
              <a:extLst>
                <a:ext uri="{FF2B5EF4-FFF2-40B4-BE49-F238E27FC236}">
                  <a16:creationId xmlns:a16="http://schemas.microsoft.com/office/drawing/2014/main" id="{89CBDE0C-2AC2-493A-9D6B-8A3EF24B2013}"/>
                </a:ext>
              </a:extLst>
            </p:cNvPr>
            <p:cNvPicPr>
              <a:picLocks noChangeAspect="1"/>
            </p:cNvPicPr>
            <p:nvPr/>
          </p:nvPicPr>
          <p:blipFill>
            <a:blip r:embed="rId2"/>
            <a:stretch>
              <a:fillRect/>
            </a:stretch>
          </p:blipFill>
          <p:spPr>
            <a:xfrm>
              <a:off x="3657600" y="1752600"/>
              <a:ext cx="4524375" cy="1466850"/>
            </a:xfrm>
            <a:prstGeom prst="rect">
              <a:avLst/>
            </a:prstGeom>
          </p:spPr>
        </p:pic>
        <p:sp>
          <p:nvSpPr>
            <p:cNvPr id="9" name="Rectangle 3">
              <a:extLst>
                <a:ext uri="{FF2B5EF4-FFF2-40B4-BE49-F238E27FC236}">
                  <a16:creationId xmlns:a16="http://schemas.microsoft.com/office/drawing/2014/main" id="{FBA2D05F-E6DB-491D-8C16-623350140474}"/>
                </a:ext>
              </a:extLst>
            </p:cNvPr>
            <p:cNvSpPr txBox="1">
              <a:spLocks noChangeArrowheads="1"/>
            </p:cNvSpPr>
            <p:nvPr/>
          </p:nvSpPr>
          <p:spPr>
            <a:xfrm>
              <a:off x="613902" y="2082451"/>
              <a:ext cx="2876550" cy="671471"/>
            </a:xfrm>
            <a:prstGeom prst="rect">
              <a:avLst/>
            </a:prstGeom>
          </p:spPr>
          <p:txBody>
            <a:bodyPr vert="horz" lIns="91440" tIns="45720" rIns="91440" bIns="45720" rtlCol="0">
              <a:normAutofit/>
            </a:bodyPr>
            <a:lstStyle>
              <a:lvl1pPr marL="171450" indent="-171450" defTabSz="685800" eaLnBrk="1" latinLnBrk="0" hangingPunct="1">
                <a:lnSpc>
                  <a:spcPct val="90000"/>
                </a:lnSpc>
                <a:spcBef>
                  <a:spcPts val="750"/>
                </a:spcBef>
                <a:buFont typeface="Arial" panose="020B0604020202020204" pitchFamily="34" charset="0"/>
                <a:buChar char="•"/>
                <a:defRPr sz="2400" b="1">
                  <a:latin typeface="+mn-lt"/>
                  <a:cs typeface="+mn-cs"/>
                </a:defRPr>
              </a:lvl1pPr>
              <a:lvl2pPr marL="514350" indent="-171450" defTabSz="685800" eaLnBrk="1" latinLnBrk="0" hangingPunct="1">
                <a:lnSpc>
                  <a:spcPct val="90000"/>
                </a:lnSpc>
                <a:spcBef>
                  <a:spcPts val="375"/>
                </a:spcBef>
                <a:buFont typeface="Arial" panose="020B0604020202020204" pitchFamily="34" charset="0"/>
                <a:buChar char="•"/>
                <a:defRPr sz="1800">
                  <a:latin typeface="+mn-lt"/>
                  <a:cs typeface="+mn-cs"/>
                </a:defRPr>
              </a:lvl2pPr>
              <a:lvl3pPr marL="857250" indent="-171450" defTabSz="685800" eaLnBrk="1" latinLnBrk="0" hangingPunct="1">
                <a:lnSpc>
                  <a:spcPct val="90000"/>
                </a:lnSpc>
                <a:spcBef>
                  <a:spcPts val="375"/>
                </a:spcBef>
                <a:buFont typeface="Arial" panose="020B0604020202020204" pitchFamily="34" charset="0"/>
                <a:buChar char="•"/>
                <a:defRPr sz="1500">
                  <a:latin typeface="+mn-lt"/>
                  <a:cs typeface="+mn-cs"/>
                </a:defRPr>
              </a:lvl3pPr>
              <a:lvl4pPr marL="1200150" indent="-171450" defTabSz="685800" eaLnBrk="1" latinLnBrk="0" hangingPunct="1">
                <a:lnSpc>
                  <a:spcPct val="90000"/>
                </a:lnSpc>
                <a:spcBef>
                  <a:spcPts val="375"/>
                </a:spcBef>
                <a:buFont typeface="Arial" panose="020B0604020202020204" pitchFamily="34" charset="0"/>
                <a:buChar char="•"/>
                <a:defRPr sz="1350">
                  <a:latin typeface="+mn-lt"/>
                  <a:cs typeface="+mn-cs"/>
                </a:defRPr>
              </a:lvl4pPr>
              <a:lvl5pPr marL="1543050" indent="-171450" defTabSz="685800" eaLnBrk="1" latinLnBrk="0" hangingPunct="1">
                <a:lnSpc>
                  <a:spcPct val="90000"/>
                </a:lnSpc>
                <a:spcBef>
                  <a:spcPts val="375"/>
                </a:spcBef>
                <a:buFont typeface="Arial" panose="020B0604020202020204" pitchFamily="34" charset="0"/>
                <a:buChar char="•"/>
                <a:defRPr sz="1350">
                  <a:latin typeface="+mn-lt"/>
                  <a:cs typeface="+mn-cs"/>
                </a:defRPr>
              </a:lvl5pPr>
              <a:lvl6pPr marL="1885950" indent="-171450" defTabSz="685800">
                <a:lnSpc>
                  <a:spcPct val="90000"/>
                </a:lnSpc>
                <a:spcBef>
                  <a:spcPts val="375"/>
                </a:spcBef>
                <a:buFont typeface="Arial" panose="020B0604020202020204" pitchFamily="34" charset="0"/>
                <a:buChar char="•"/>
                <a:defRPr sz="1350">
                  <a:latin typeface="+mn-lt"/>
                  <a:cs typeface="+mn-cs"/>
                </a:defRPr>
              </a:lvl6pPr>
              <a:lvl7pPr marL="2228850" indent="-171450" defTabSz="685800">
                <a:lnSpc>
                  <a:spcPct val="90000"/>
                </a:lnSpc>
                <a:spcBef>
                  <a:spcPts val="375"/>
                </a:spcBef>
                <a:buFont typeface="Arial" panose="020B0604020202020204" pitchFamily="34" charset="0"/>
                <a:buChar char="•"/>
                <a:defRPr sz="1350">
                  <a:latin typeface="+mn-lt"/>
                  <a:cs typeface="+mn-cs"/>
                </a:defRPr>
              </a:lvl7pPr>
              <a:lvl8pPr marL="2571750" indent="-171450" defTabSz="685800">
                <a:lnSpc>
                  <a:spcPct val="90000"/>
                </a:lnSpc>
                <a:spcBef>
                  <a:spcPts val="375"/>
                </a:spcBef>
                <a:buFont typeface="Arial" panose="020B0604020202020204" pitchFamily="34" charset="0"/>
                <a:buChar char="•"/>
                <a:defRPr sz="1350">
                  <a:latin typeface="+mn-lt"/>
                  <a:cs typeface="+mn-cs"/>
                </a:defRPr>
              </a:lvl8pPr>
              <a:lvl9pPr marL="2914650" indent="-171450" defTabSz="685800">
                <a:lnSpc>
                  <a:spcPct val="90000"/>
                </a:lnSpc>
                <a:spcBef>
                  <a:spcPts val="375"/>
                </a:spcBef>
                <a:buFont typeface="Arial" panose="020B0604020202020204" pitchFamily="34" charset="0"/>
                <a:buChar char="•"/>
                <a:defRPr sz="1350">
                  <a:latin typeface="+mn-lt"/>
                  <a:cs typeface="+mn-cs"/>
                </a:defRPr>
              </a:lvl9pPr>
            </a:lstStyle>
            <a:p>
              <a:r>
                <a:rPr lang="en-US" dirty="0"/>
                <a:t>Two-wire TL</a:t>
              </a:r>
            </a:p>
            <a:p>
              <a:endParaRPr lang="en-US" dirty="0"/>
            </a:p>
            <a:p>
              <a:endParaRPr lang="en-US" dirty="0"/>
            </a:p>
            <a:p>
              <a:endParaRPr lang="en-US" dirty="0"/>
            </a:p>
            <a:p>
              <a:endParaRPr lang="en-US" dirty="0"/>
            </a:p>
            <a:p>
              <a:endParaRPr lang="en-US" dirty="0"/>
            </a:p>
          </p:txBody>
        </p:sp>
      </p:grpSp>
      <p:grpSp>
        <p:nvGrpSpPr>
          <p:cNvPr id="7" name="Group 6">
            <a:extLst>
              <a:ext uri="{FF2B5EF4-FFF2-40B4-BE49-F238E27FC236}">
                <a16:creationId xmlns:a16="http://schemas.microsoft.com/office/drawing/2014/main" id="{017BB702-9E53-4B1D-8501-35823AEFC20C}"/>
              </a:ext>
            </a:extLst>
          </p:cNvPr>
          <p:cNvGrpSpPr/>
          <p:nvPr/>
        </p:nvGrpSpPr>
        <p:grpSpPr>
          <a:xfrm>
            <a:off x="594237" y="3202592"/>
            <a:ext cx="7570838" cy="1119146"/>
            <a:chOff x="586863" y="3462593"/>
            <a:chExt cx="7570838" cy="1119146"/>
          </a:xfrm>
        </p:grpSpPr>
        <p:pic>
          <p:nvPicPr>
            <p:cNvPr id="4" name="Picture 3">
              <a:extLst>
                <a:ext uri="{FF2B5EF4-FFF2-40B4-BE49-F238E27FC236}">
                  <a16:creationId xmlns:a16="http://schemas.microsoft.com/office/drawing/2014/main" id="{3FF77C10-A3CB-4C4E-B957-64DEF5A6DECE}"/>
                </a:ext>
              </a:extLst>
            </p:cNvPr>
            <p:cNvPicPr>
              <a:picLocks noChangeAspect="1"/>
            </p:cNvPicPr>
            <p:nvPr/>
          </p:nvPicPr>
          <p:blipFill>
            <a:blip r:embed="rId3"/>
            <a:stretch>
              <a:fillRect/>
            </a:stretch>
          </p:blipFill>
          <p:spPr>
            <a:xfrm>
              <a:off x="4071476" y="3686389"/>
              <a:ext cx="4086225" cy="895350"/>
            </a:xfrm>
            <a:prstGeom prst="rect">
              <a:avLst/>
            </a:prstGeom>
          </p:spPr>
        </p:pic>
        <p:sp>
          <p:nvSpPr>
            <p:cNvPr id="10" name="Rectangle 3">
              <a:extLst>
                <a:ext uri="{FF2B5EF4-FFF2-40B4-BE49-F238E27FC236}">
                  <a16:creationId xmlns:a16="http://schemas.microsoft.com/office/drawing/2014/main" id="{07732295-CD3B-4873-80FF-CE710526DDC6}"/>
                </a:ext>
              </a:extLst>
            </p:cNvPr>
            <p:cNvSpPr txBox="1">
              <a:spLocks noChangeArrowheads="1"/>
            </p:cNvSpPr>
            <p:nvPr/>
          </p:nvSpPr>
          <p:spPr>
            <a:xfrm>
              <a:off x="586863" y="3462593"/>
              <a:ext cx="2876550" cy="671471"/>
            </a:xfrm>
            <a:prstGeom prst="rect">
              <a:avLst/>
            </a:prstGeom>
          </p:spPr>
          <p:txBody>
            <a:bodyPr vert="horz" lIns="91440" tIns="45720" rIns="91440" bIns="45720" rtlCol="0">
              <a:normAutofit/>
            </a:bodyPr>
            <a:lstStyle>
              <a:lvl1pPr marL="171450" indent="-171450" defTabSz="685800" eaLnBrk="1" latinLnBrk="0" hangingPunct="1">
                <a:lnSpc>
                  <a:spcPct val="90000"/>
                </a:lnSpc>
                <a:spcBef>
                  <a:spcPts val="750"/>
                </a:spcBef>
                <a:buFont typeface="Arial" panose="020B0604020202020204" pitchFamily="34" charset="0"/>
                <a:buChar char="•"/>
                <a:defRPr sz="2400" b="1">
                  <a:latin typeface="+mn-lt"/>
                  <a:cs typeface="+mn-cs"/>
                </a:defRPr>
              </a:lvl1pPr>
              <a:lvl2pPr marL="514350" indent="-171450" defTabSz="685800" eaLnBrk="1" latinLnBrk="0" hangingPunct="1">
                <a:lnSpc>
                  <a:spcPct val="90000"/>
                </a:lnSpc>
                <a:spcBef>
                  <a:spcPts val="375"/>
                </a:spcBef>
                <a:buFont typeface="Arial" panose="020B0604020202020204" pitchFamily="34" charset="0"/>
                <a:buChar char="•"/>
                <a:defRPr sz="1800">
                  <a:latin typeface="+mn-lt"/>
                  <a:cs typeface="+mn-cs"/>
                </a:defRPr>
              </a:lvl2pPr>
              <a:lvl3pPr marL="857250" indent="-171450" defTabSz="685800" eaLnBrk="1" latinLnBrk="0" hangingPunct="1">
                <a:lnSpc>
                  <a:spcPct val="90000"/>
                </a:lnSpc>
                <a:spcBef>
                  <a:spcPts val="375"/>
                </a:spcBef>
                <a:buFont typeface="Arial" panose="020B0604020202020204" pitchFamily="34" charset="0"/>
                <a:buChar char="•"/>
                <a:defRPr sz="1500">
                  <a:latin typeface="+mn-lt"/>
                  <a:cs typeface="+mn-cs"/>
                </a:defRPr>
              </a:lvl3pPr>
              <a:lvl4pPr marL="1200150" indent="-171450" defTabSz="685800" eaLnBrk="1" latinLnBrk="0" hangingPunct="1">
                <a:lnSpc>
                  <a:spcPct val="90000"/>
                </a:lnSpc>
                <a:spcBef>
                  <a:spcPts val="375"/>
                </a:spcBef>
                <a:buFont typeface="Arial" panose="020B0604020202020204" pitchFamily="34" charset="0"/>
                <a:buChar char="•"/>
                <a:defRPr sz="1350">
                  <a:latin typeface="+mn-lt"/>
                  <a:cs typeface="+mn-cs"/>
                </a:defRPr>
              </a:lvl4pPr>
              <a:lvl5pPr marL="1543050" indent="-171450" defTabSz="685800" eaLnBrk="1" latinLnBrk="0" hangingPunct="1">
                <a:lnSpc>
                  <a:spcPct val="90000"/>
                </a:lnSpc>
                <a:spcBef>
                  <a:spcPts val="375"/>
                </a:spcBef>
                <a:buFont typeface="Arial" panose="020B0604020202020204" pitchFamily="34" charset="0"/>
                <a:buChar char="•"/>
                <a:defRPr sz="1350">
                  <a:latin typeface="+mn-lt"/>
                  <a:cs typeface="+mn-cs"/>
                </a:defRPr>
              </a:lvl5pPr>
              <a:lvl6pPr marL="1885950" indent="-171450" defTabSz="685800">
                <a:lnSpc>
                  <a:spcPct val="90000"/>
                </a:lnSpc>
                <a:spcBef>
                  <a:spcPts val="375"/>
                </a:spcBef>
                <a:buFont typeface="Arial" panose="020B0604020202020204" pitchFamily="34" charset="0"/>
                <a:buChar char="•"/>
                <a:defRPr sz="1350">
                  <a:latin typeface="+mn-lt"/>
                  <a:cs typeface="+mn-cs"/>
                </a:defRPr>
              </a:lvl6pPr>
              <a:lvl7pPr marL="2228850" indent="-171450" defTabSz="685800">
                <a:lnSpc>
                  <a:spcPct val="90000"/>
                </a:lnSpc>
                <a:spcBef>
                  <a:spcPts val="375"/>
                </a:spcBef>
                <a:buFont typeface="Arial" panose="020B0604020202020204" pitchFamily="34" charset="0"/>
                <a:buChar char="•"/>
                <a:defRPr sz="1350">
                  <a:latin typeface="+mn-lt"/>
                  <a:cs typeface="+mn-cs"/>
                </a:defRPr>
              </a:lvl7pPr>
              <a:lvl8pPr marL="2571750" indent="-171450" defTabSz="685800">
                <a:lnSpc>
                  <a:spcPct val="90000"/>
                </a:lnSpc>
                <a:spcBef>
                  <a:spcPts val="375"/>
                </a:spcBef>
                <a:buFont typeface="Arial" panose="020B0604020202020204" pitchFamily="34" charset="0"/>
                <a:buChar char="•"/>
                <a:defRPr sz="1350">
                  <a:latin typeface="+mn-lt"/>
                  <a:cs typeface="+mn-cs"/>
                </a:defRPr>
              </a:lvl8pPr>
              <a:lvl9pPr marL="2914650" indent="-171450" defTabSz="685800">
                <a:lnSpc>
                  <a:spcPct val="90000"/>
                </a:lnSpc>
                <a:spcBef>
                  <a:spcPts val="375"/>
                </a:spcBef>
                <a:buFont typeface="Arial" panose="020B0604020202020204" pitchFamily="34" charset="0"/>
                <a:buChar char="•"/>
                <a:defRPr sz="1350">
                  <a:latin typeface="+mn-lt"/>
                  <a:cs typeface="+mn-cs"/>
                </a:defRPr>
              </a:lvl9pPr>
            </a:lstStyle>
            <a:p>
              <a:r>
                <a:rPr lang="en-US" dirty="0"/>
                <a:t>Coaxial cable</a:t>
              </a:r>
            </a:p>
            <a:p>
              <a:endParaRPr lang="en-US" dirty="0"/>
            </a:p>
            <a:p>
              <a:endParaRPr lang="en-US" dirty="0"/>
            </a:p>
            <a:p>
              <a:endParaRPr lang="en-US" dirty="0"/>
            </a:p>
            <a:p>
              <a:endParaRPr lang="en-US" dirty="0"/>
            </a:p>
            <a:p>
              <a:endParaRPr lang="en-US" dirty="0"/>
            </a:p>
          </p:txBody>
        </p:sp>
      </p:grpSp>
      <p:sp>
        <p:nvSpPr>
          <p:cNvPr id="12" name="Rectangle 3">
            <a:extLst>
              <a:ext uri="{FF2B5EF4-FFF2-40B4-BE49-F238E27FC236}">
                <a16:creationId xmlns:a16="http://schemas.microsoft.com/office/drawing/2014/main" id="{AB92BE4D-96F3-410B-B350-3729D526438A}"/>
              </a:ext>
            </a:extLst>
          </p:cNvPr>
          <p:cNvSpPr>
            <a:spLocks noGrp="1" noChangeArrowheads="1"/>
          </p:cNvSpPr>
          <p:nvPr>
            <p:ph idx="1"/>
          </p:nvPr>
        </p:nvSpPr>
        <p:spPr>
          <a:xfrm>
            <a:off x="596695" y="5186648"/>
            <a:ext cx="2876550" cy="1136999"/>
          </a:xfrm>
        </p:spPr>
        <p:txBody>
          <a:bodyPr/>
          <a:lstStyle/>
          <a:p>
            <a:pPr eaLnBrk="1" hangingPunct="1"/>
            <a:r>
              <a:rPr lang="en-US" sz="2400" b="1" dirty="0"/>
              <a:t>Microstrip</a:t>
            </a:r>
          </a:p>
          <a:p>
            <a:pPr eaLnBrk="1" hangingPunct="1"/>
            <a:endParaRPr lang="en-US" sz="2400" b="1" dirty="0"/>
          </a:p>
        </p:txBody>
      </p:sp>
      <p:pic>
        <p:nvPicPr>
          <p:cNvPr id="13" name="Picture 12">
            <a:extLst>
              <a:ext uri="{FF2B5EF4-FFF2-40B4-BE49-F238E27FC236}">
                <a16:creationId xmlns:a16="http://schemas.microsoft.com/office/drawing/2014/main" id="{D4D7B98B-C08B-46B6-B016-1C7A85FAFD87}"/>
              </a:ext>
            </a:extLst>
          </p:cNvPr>
          <p:cNvPicPr>
            <a:picLocks noChangeAspect="1"/>
          </p:cNvPicPr>
          <p:nvPr/>
        </p:nvPicPr>
        <p:blipFill>
          <a:blip r:embed="rId4"/>
          <a:stretch>
            <a:fillRect/>
          </a:stretch>
        </p:blipFill>
        <p:spPr>
          <a:xfrm>
            <a:off x="3775280" y="4752022"/>
            <a:ext cx="4772025" cy="15716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90600"/>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a:bodyPr>
          <a:lstStyle/>
          <a:p>
            <a:pPr algn="ctr"/>
            <a:r>
              <a:rPr lang="en-GB" sz="3600" b="1" dirty="0"/>
              <a:t>WHAT IS A WAVEGUIDE? </a:t>
            </a:r>
            <a:endParaRPr lang="en-US" sz="3600" b="1" dirty="0"/>
          </a:p>
        </p:txBody>
      </p:sp>
      <p:grpSp>
        <p:nvGrpSpPr>
          <p:cNvPr id="8" name="Group 7"/>
          <p:cNvGrpSpPr/>
          <p:nvPr/>
        </p:nvGrpSpPr>
        <p:grpSpPr>
          <a:xfrm>
            <a:off x="6297757" y="1288426"/>
            <a:ext cx="2846243" cy="3554540"/>
            <a:chOff x="6297758" y="1600200"/>
            <a:chExt cx="2846243" cy="3554540"/>
          </a:xfrm>
        </p:grpSpPr>
        <p:pic>
          <p:nvPicPr>
            <p:cNvPr id="7" name="Picture 6"/>
            <p:cNvPicPr>
              <a:picLocks noChangeAspect="1"/>
            </p:cNvPicPr>
            <p:nvPr/>
          </p:nvPicPr>
          <p:blipFill>
            <a:blip r:embed="rId3"/>
            <a:stretch>
              <a:fillRect/>
            </a:stretch>
          </p:blipFill>
          <p:spPr>
            <a:xfrm>
              <a:off x="6297758" y="3352800"/>
              <a:ext cx="2789380" cy="1801940"/>
            </a:xfrm>
            <a:prstGeom prst="rect">
              <a:avLst/>
            </a:prstGeom>
          </p:spPr>
        </p:pic>
        <p:pic>
          <p:nvPicPr>
            <p:cNvPr id="6" name="Picture 5"/>
            <p:cNvPicPr>
              <a:picLocks noChangeAspect="1"/>
            </p:cNvPicPr>
            <p:nvPr/>
          </p:nvPicPr>
          <p:blipFill>
            <a:blip r:embed="rId4"/>
            <a:stretch>
              <a:fillRect/>
            </a:stretch>
          </p:blipFill>
          <p:spPr>
            <a:xfrm>
              <a:off x="6594765" y="1600200"/>
              <a:ext cx="2549236" cy="1219200"/>
            </a:xfrm>
            <a:prstGeom prst="rect">
              <a:avLst/>
            </a:prstGeom>
          </p:spPr>
        </p:pic>
      </p:grpSp>
      <p:sp>
        <p:nvSpPr>
          <p:cNvPr id="3" name="TextBox 2">
            <a:extLst>
              <a:ext uri="{FF2B5EF4-FFF2-40B4-BE49-F238E27FC236}">
                <a16:creationId xmlns:a16="http://schemas.microsoft.com/office/drawing/2014/main" id="{723878B3-383F-4A2F-AA5E-76C293E36DA2}"/>
              </a:ext>
            </a:extLst>
          </p:cNvPr>
          <p:cNvSpPr txBox="1"/>
          <p:nvPr/>
        </p:nvSpPr>
        <p:spPr>
          <a:xfrm>
            <a:off x="228600" y="1275934"/>
            <a:ext cx="5562600" cy="5262979"/>
          </a:xfrm>
          <a:prstGeom prst="rect">
            <a:avLst/>
          </a:prstGeom>
          <a:noFill/>
        </p:spPr>
        <p:txBody>
          <a:bodyPr wrap="square" rtlCol="0">
            <a:spAutoFit/>
          </a:bodyPr>
          <a:lstStyle/>
          <a:p>
            <a:pPr marL="457200" indent="-457200">
              <a:buFont typeface="+mj-lt"/>
              <a:buAutoNum type="arabicPeriod"/>
            </a:pPr>
            <a:r>
              <a:rPr lang="en-GB" sz="2400" dirty="0"/>
              <a:t>A waveguide is an electromagnetic feed line used in microwave communications, satellite earth stations and radar installations. </a:t>
            </a:r>
          </a:p>
          <a:p>
            <a:pPr marL="457200" indent="-457200">
              <a:buFont typeface="+mj-lt"/>
              <a:buAutoNum type="arabicPeriod"/>
            </a:pPr>
            <a:endParaRPr lang="en-GB" sz="2400" dirty="0"/>
          </a:p>
          <a:p>
            <a:pPr marL="457200" indent="-457200">
              <a:buFont typeface="+mj-lt"/>
              <a:buAutoNum type="arabicPeriod"/>
            </a:pPr>
            <a:r>
              <a:rPr lang="en-GB" sz="2400" dirty="0"/>
              <a:t>A waveguide consists of a rectangular or cylindrical metal tube or pipe. It can also </a:t>
            </a:r>
            <a:r>
              <a:rPr lang="en-GB" sz="2400"/>
              <a:t>be flexible.</a:t>
            </a:r>
            <a:endParaRPr lang="en-GB" sz="2400" dirty="0"/>
          </a:p>
          <a:p>
            <a:pPr marL="457200" indent="-457200">
              <a:buFont typeface="+mj-lt"/>
              <a:buAutoNum type="arabicPeriod"/>
            </a:pPr>
            <a:endParaRPr lang="en-GB" sz="2400" dirty="0"/>
          </a:p>
          <a:p>
            <a:pPr marL="457200" indent="-457200">
              <a:buFont typeface="+mj-lt"/>
              <a:buAutoNum type="arabicPeriod"/>
            </a:pPr>
            <a:r>
              <a:rPr lang="en-GB" sz="2400" dirty="0">
                <a:solidFill>
                  <a:srgbClr val="C00000"/>
                </a:solidFill>
              </a:rPr>
              <a:t>The electromagnetic field propagates lengthwise.</a:t>
            </a:r>
          </a:p>
          <a:p>
            <a:pPr marL="457200" indent="-457200">
              <a:buFont typeface="+mj-lt"/>
              <a:buAutoNum type="arabicPeriod"/>
            </a:pPr>
            <a:endParaRPr lang="en-GB" sz="2400" dirty="0">
              <a:solidFill>
                <a:srgbClr val="C00000"/>
              </a:solidFill>
            </a:endParaRPr>
          </a:p>
          <a:p>
            <a:pPr marL="457200" indent="-457200">
              <a:buFont typeface="+mj-lt"/>
              <a:buAutoNum type="arabicPeriod"/>
            </a:pPr>
            <a:r>
              <a:rPr lang="en-GB" sz="2400" dirty="0">
                <a:solidFill>
                  <a:srgbClr val="C00000"/>
                </a:solidFill>
              </a:rPr>
              <a:t>They are often used with horn or dish antennas. </a:t>
            </a:r>
          </a:p>
        </p:txBody>
      </p:sp>
      <p:pic>
        <p:nvPicPr>
          <p:cNvPr id="1026" name="Picture 2" descr="RFcell- Flex WaveGuide">
            <a:extLst>
              <a:ext uri="{FF2B5EF4-FFF2-40B4-BE49-F238E27FC236}">
                <a16:creationId xmlns:a16="http://schemas.microsoft.com/office/drawing/2014/main" id="{E1BCA896-21D9-F334-E63B-DE279C4EAA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7757" y="4884189"/>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901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0B41042-1A22-49DB-94F7-A25E62F9B227}" type="slidenum">
              <a:rPr lang="en-US" smtClean="0"/>
              <a:pPr>
                <a:defRPr/>
              </a:pPr>
              <a:t>4</a:t>
            </a:fld>
            <a:endParaRPr lang="th-TH"/>
          </a:p>
        </p:txBody>
      </p:sp>
      <p:sp>
        <p:nvSpPr>
          <p:cNvPr id="7" name="TextBox 6"/>
          <p:cNvSpPr txBox="1"/>
          <p:nvPr/>
        </p:nvSpPr>
        <p:spPr>
          <a:xfrm>
            <a:off x="228600" y="1088152"/>
            <a:ext cx="6781800" cy="4524315"/>
          </a:xfrm>
          <a:prstGeom prst="rect">
            <a:avLst/>
          </a:prstGeom>
          <a:noFill/>
        </p:spPr>
        <p:txBody>
          <a:bodyPr wrap="square" rtlCol="0">
            <a:spAutoFit/>
          </a:bodyPr>
          <a:lstStyle/>
          <a:p>
            <a:pPr marL="457200" indent="-457200">
              <a:buFont typeface="+mj-lt"/>
              <a:buAutoNum type="arabicPeriod"/>
            </a:pPr>
            <a:r>
              <a:rPr lang="en-GB" sz="2400" b="1" dirty="0">
                <a:solidFill>
                  <a:schemeClr val="accent6"/>
                </a:solidFill>
              </a:rPr>
              <a:t>A waveguide </a:t>
            </a:r>
            <a:r>
              <a:rPr lang="en-GB" sz="2400" dirty="0"/>
              <a:t>is a structure that guides waves, such as electromagnetic waves, light  or sound waves. They enable a signal to propagate with minimal loss of energy by restricting expansion to one dimension or two. </a:t>
            </a:r>
          </a:p>
          <a:p>
            <a:pPr marL="457200" indent="-457200">
              <a:buFont typeface="+mj-lt"/>
              <a:buAutoNum type="arabicPeriod"/>
            </a:pPr>
            <a:endParaRPr lang="en-GB" sz="2400" dirty="0"/>
          </a:p>
          <a:p>
            <a:pPr marL="457200" indent="-457200">
              <a:buFont typeface="+mj-lt"/>
              <a:buAutoNum type="arabicPeriod"/>
            </a:pPr>
            <a:r>
              <a:rPr lang="en-GB" sz="2400" b="1" dirty="0">
                <a:solidFill>
                  <a:schemeClr val="accent6"/>
                </a:solidFill>
              </a:rPr>
              <a:t>Without the physical constraint of a waveguide, signals will typically be radiated and decreased according to the inverse square law </a:t>
            </a:r>
            <a:r>
              <a:rPr lang="en-GB" sz="2400" dirty="0"/>
              <a:t>as they expand into three-dimensional space.</a:t>
            </a:r>
            <a:endParaRPr lang="en-US" sz="2400" dirty="0"/>
          </a:p>
        </p:txBody>
      </p:sp>
      <p:sp>
        <p:nvSpPr>
          <p:cNvPr id="8" name="Title 1"/>
          <p:cNvSpPr>
            <a:spLocks noGrp="1"/>
          </p:cNvSpPr>
          <p:nvPr>
            <p:ph type="title"/>
          </p:nvPr>
        </p:nvSpPr>
        <p:spPr>
          <a:xfrm>
            <a:off x="0" y="1"/>
            <a:ext cx="9144000" cy="990600"/>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a:bodyPr>
          <a:lstStyle/>
          <a:p>
            <a:pPr algn="ctr"/>
            <a:r>
              <a:rPr lang="en-GB" sz="3600" b="1" dirty="0"/>
              <a:t>WHAT IS A WAVEGUIDE? (2)</a:t>
            </a:r>
            <a:endParaRPr lang="en-US" sz="3600" b="1" dirty="0"/>
          </a:p>
        </p:txBody>
      </p:sp>
    </p:spTree>
    <p:extLst>
      <p:ext uri="{BB962C8B-B14F-4D97-AF65-F5344CB8AC3E}">
        <p14:creationId xmlns:p14="http://schemas.microsoft.com/office/powerpoint/2010/main" val="328189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D4AE860-5DE0-4CB3-8514-120D9F2FF1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0"/>
            <a:ext cx="5678599" cy="6858000"/>
          </a:xfrm>
          <a:prstGeom prst="rect">
            <a:avLst/>
          </a:prstGeom>
        </p:spPr>
      </p:pic>
      <p:grpSp>
        <p:nvGrpSpPr>
          <p:cNvPr id="10" name="Group 9">
            <a:extLst>
              <a:ext uri="{FF2B5EF4-FFF2-40B4-BE49-F238E27FC236}">
                <a16:creationId xmlns:a16="http://schemas.microsoft.com/office/drawing/2014/main" id="{917C3D60-3B41-37D6-60CF-206A36A98FC6}"/>
              </a:ext>
            </a:extLst>
          </p:cNvPr>
          <p:cNvGrpSpPr/>
          <p:nvPr/>
        </p:nvGrpSpPr>
        <p:grpSpPr>
          <a:xfrm>
            <a:off x="6135799" y="2593692"/>
            <a:ext cx="2707276" cy="3686870"/>
            <a:chOff x="6135799" y="2593692"/>
            <a:chExt cx="2707276" cy="3686870"/>
          </a:xfrm>
        </p:grpSpPr>
        <p:pic>
          <p:nvPicPr>
            <p:cNvPr id="6" name="Picture 5">
              <a:extLst>
                <a:ext uri="{FF2B5EF4-FFF2-40B4-BE49-F238E27FC236}">
                  <a16:creationId xmlns:a16="http://schemas.microsoft.com/office/drawing/2014/main" id="{A952E87D-A1C0-35B6-06BB-89764B7AFBF3}"/>
                </a:ext>
              </a:extLst>
            </p:cNvPr>
            <p:cNvPicPr>
              <a:picLocks noChangeAspect="1"/>
            </p:cNvPicPr>
            <p:nvPr/>
          </p:nvPicPr>
          <p:blipFill>
            <a:blip r:embed="rId4"/>
            <a:stretch>
              <a:fillRect/>
            </a:stretch>
          </p:blipFill>
          <p:spPr>
            <a:xfrm>
              <a:off x="6135799" y="2593692"/>
              <a:ext cx="2552293" cy="2180756"/>
            </a:xfrm>
            <a:prstGeom prst="rect">
              <a:avLst/>
            </a:prstGeom>
          </p:spPr>
        </p:pic>
        <p:sp>
          <p:nvSpPr>
            <p:cNvPr id="7" name="TextBox 6">
              <a:extLst>
                <a:ext uri="{FF2B5EF4-FFF2-40B4-BE49-F238E27FC236}">
                  <a16:creationId xmlns:a16="http://schemas.microsoft.com/office/drawing/2014/main" id="{A1B9E1BC-7A53-EC9E-4B03-7618029297A3}"/>
                </a:ext>
              </a:extLst>
            </p:cNvPr>
            <p:cNvSpPr txBox="1"/>
            <p:nvPr/>
          </p:nvSpPr>
          <p:spPr>
            <a:xfrm>
              <a:off x="6139674" y="4957123"/>
              <a:ext cx="2703401" cy="1323439"/>
            </a:xfrm>
            <a:prstGeom prst="rect">
              <a:avLst/>
            </a:prstGeom>
            <a:noFill/>
          </p:spPr>
          <p:txBody>
            <a:bodyPr wrap="square" rtlCol="0">
              <a:spAutoFit/>
            </a:bodyPr>
            <a:lstStyle/>
            <a:p>
              <a:r>
                <a:rPr lang="en-US" sz="1600" dirty="0">
                  <a:solidFill>
                    <a:srgbClr val="C00000"/>
                  </a:solidFill>
                </a:rPr>
                <a:t>(b) For tall towers, the RF and baseband processing units are sometimes  mounted high up on the tower. </a:t>
              </a:r>
            </a:p>
          </p:txBody>
        </p:sp>
      </p:grpSp>
      <p:grpSp>
        <p:nvGrpSpPr>
          <p:cNvPr id="9" name="Group 8">
            <a:extLst>
              <a:ext uri="{FF2B5EF4-FFF2-40B4-BE49-F238E27FC236}">
                <a16:creationId xmlns:a16="http://schemas.microsoft.com/office/drawing/2014/main" id="{F976509A-589C-F5CC-E129-6567E82B54E8}"/>
              </a:ext>
            </a:extLst>
          </p:cNvPr>
          <p:cNvGrpSpPr/>
          <p:nvPr/>
        </p:nvGrpSpPr>
        <p:grpSpPr>
          <a:xfrm>
            <a:off x="4165180" y="126248"/>
            <a:ext cx="5207420" cy="2348012"/>
            <a:chOff x="4165180" y="126248"/>
            <a:chExt cx="5207420" cy="2348012"/>
          </a:xfrm>
        </p:grpSpPr>
        <p:pic>
          <p:nvPicPr>
            <p:cNvPr id="2050" name="Picture 2" descr="Factory Price 3-Legged Angle Steel Microwave Antenna Lattice Tower  Manufacturer China - Microwave Communication Tower -">
              <a:extLst>
                <a:ext uri="{FF2B5EF4-FFF2-40B4-BE49-F238E27FC236}">
                  <a16:creationId xmlns:a16="http://schemas.microsoft.com/office/drawing/2014/main" id="{9B025C3E-5790-780A-2A30-7040712331C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38382" y="126248"/>
              <a:ext cx="2129298" cy="1885950"/>
            </a:xfrm>
            <a:prstGeom prst="rect">
              <a:avLst/>
            </a:prstGeom>
            <a:noFill/>
            <a:extLst>
              <a:ext uri="{909E8E84-426E-40DD-AFC4-6F175D3DCCD1}">
                <a14:hiddenFill xmlns:a14="http://schemas.microsoft.com/office/drawing/2010/main">
                  <a:solidFill>
                    <a:srgbClr val="FFFFFF"/>
                  </a:solidFill>
                </a14:hiddenFill>
              </a:ext>
            </a:extLst>
          </p:spPr>
        </p:pic>
        <p:sp>
          <p:nvSpPr>
            <p:cNvPr id="4" name="Arrow: Left-Right 3">
              <a:extLst>
                <a:ext uri="{FF2B5EF4-FFF2-40B4-BE49-F238E27FC236}">
                  <a16:creationId xmlns:a16="http://schemas.microsoft.com/office/drawing/2014/main" id="{CF7CCA0A-7724-4F9A-CF52-850C8506167A}"/>
                </a:ext>
              </a:extLst>
            </p:cNvPr>
            <p:cNvSpPr/>
            <p:nvPr/>
          </p:nvSpPr>
          <p:spPr>
            <a:xfrm>
              <a:off x="4165180" y="1415660"/>
              <a:ext cx="1770895" cy="23194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391D257-56FE-86A8-EA08-982125C337D7}"/>
                </a:ext>
              </a:extLst>
            </p:cNvPr>
            <p:cNvSpPr txBox="1"/>
            <p:nvPr/>
          </p:nvSpPr>
          <p:spPr>
            <a:xfrm>
              <a:off x="5943600" y="1951040"/>
              <a:ext cx="3429000" cy="523220"/>
            </a:xfrm>
            <a:prstGeom prst="rect">
              <a:avLst/>
            </a:prstGeom>
            <a:noFill/>
          </p:spPr>
          <p:txBody>
            <a:bodyPr wrap="square" rtlCol="0">
              <a:spAutoFit/>
            </a:bodyPr>
            <a:lstStyle/>
            <a:p>
              <a:r>
                <a:rPr lang="en-US" sz="1400" dirty="0">
                  <a:solidFill>
                    <a:srgbClr val="C00000"/>
                  </a:solidFill>
                </a:rPr>
                <a:t>(a) Sometimes the dishes are covered to avoid dust and water collection</a:t>
              </a:r>
            </a:p>
          </p:txBody>
        </p:sp>
      </p:grpSp>
      <p:grpSp>
        <p:nvGrpSpPr>
          <p:cNvPr id="12" name="Group 11">
            <a:extLst>
              <a:ext uri="{FF2B5EF4-FFF2-40B4-BE49-F238E27FC236}">
                <a16:creationId xmlns:a16="http://schemas.microsoft.com/office/drawing/2014/main" id="{6BB924C4-C9A8-8BD6-4FDC-82A6E303B490}"/>
              </a:ext>
            </a:extLst>
          </p:cNvPr>
          <p:cNvGrpSpPr/>
          <p:nvPr/>
        </p:nvGrpSpPr>
        <p:grpSpPr>
          <a:xfrm>
            <a:off x="152400" y="126248"/>
            <a:ext cx="2819400" cy="1477328"/>
            <a:chOff x="152400" y="126248"/>
            <a:chExt cx="2819400" cy="1477328"/>
          </a:xfrm>
        </p:grpSpPr>
        <p:sp>
          <p:nvSpPr>
            <p:cNvPr id="2" name="TextBox 1">
              <a:extLst>
                <a:ext uri="{FF2B5EF4-FFF2-40B4-BE49-F238E27FC236}">
                  <a16:creationId xmlns:a16="http://schemas.microsoft.com/office/drawing/2014/main" id="{95C3660E-CADF-54C8-D42C-241FA443F171}"/>
                </a:ext>
              </a:extLst>
            </p:cNvPr>
            <p:cNvSpPr txBox="1"/>
            <p:nvPr/>
          </p:nvSpPr>
          <p:spPr>
            <a:xfrm>
              <a:off x="152400" y="126248"/>
              <a:ext cx="2133600" cy="1477328"/>
            </a:xfrm>
            <a:prstGeom prst="rect">
              <a:avLst/>
            </a:prstGeom>
            <a:noFill/>
            <a:ln>
              <a:solidFill>
                <a:srgbClr val="C00000"/>
              </a:solidFill>
            </a:ln>
          </p:spPr>
          <p:txBody>
            <a:bodyPr wrap="square" rtlCol="0">
              <a:spAutoFit/>
            </a:bodyPr>
            <a:lstStyle/>
            <a:p>
              <a:r>
                <a:rPr lang="en-US" dirty="0">
                  <a:solidFill>
                    <a:srgbClr val="C00000"/>
                  </a:solidFill>
                </a:rPr>
                <a:t>GSM BTS antennas operating in 900 and 1800 MHz band</a:t>
              </a:r>
              <a:endParaRPr lang="en-KE" dirty="0">
                <a:solidFill>
                  <a:srgbClr val="C00000"/>
                </a:solidFill>
              </a:endParaRPr>
            </a:p>
          </p:txBody>
        </p:sp>
        <p:cxnSp>
          <p:nvCxnSpPr>
            <p:cNvPr id="5" name="Straight Arrow Connector 4">
              <a:extLst>
                <a:ext uri="{FF2B5EF4-FFF2-40B4-BE49-F238E27FC236}">
                  <a16:creationId xmlns:a16="http://schemas.microsoft.com/office/drawing/2014/main" id="{AFD6D0A3-C5DD-84D0-E966-562506E84503}"/>
                </a:ext>
              </a:extLst>
            </p:cNvPr>
            <p:cNvCxnSpPr>
              <a:cxnSpLocks/>
            </p:cNvCxnSpPr>
            <p:nvPr/>
          </p:nvCxnSpPr>
          <p:spPr>
            <a:xfrm flipV="1">
              <a:off x="2057400" y="228600"/>
              <a:ext cx="914400" cy="15240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9D4CA9C7-3678-CD99-1AE9-4A3DCCDACB77}"/>
              </a:ext>
            </a:extLst>
          </p:cNvPr>
          <p:cNvGrpSpPr/>
          <p:nvPr/>
        </p:nvGrpSpPr>
        <p:grpSpPr>
          <a:xfrm>
            <a:off x="152400" y="1603576"/>
            <a:ext cx="3238907" cy="2162948"/>
            <a:chOff x="152400" y="1603576"/>
            <a:chExt cx="3238907" cy="2162948"/>
          </a:xfrm>
        </p:grpSpPr>
        <p:sp>
          <p:nvSpPr>
            <p:cNvPr id="14" name="TextBox 13">
              <a:extLst>
                <a:ext uri="{FF2B5EF4-FFF2-40B4-BE49-F238E27FC236}">
                  <a16:creationId xmlns:a16="http://schemas.microsoft.com/office/drawing/2014/main" id="{2A22CE39-CE8E-48FC-F85C-2278273069C1}"/>
                </a:ext>
              </a:extLst>
            </p:cNvPr>
            <p:cNvSpPr txBox="1"/>
            <p:nvPr/>
          </p:nvSpPr>
          <p:spPr>
            <a:xfrm>
              <a:off x="152400" y="2012198"/>
              <a:ext cx="2133600" cy="1754326"/>
            </a:xfrm>
            <a:prstGeom prst="rect">
              <a:avLst/>
            </a:prstGeom>
            <a:noFill/>
            <a:ln>
              <a:solidFill>
                <a:srgbClr val="C00000"/>
              </a:solidFill>
            </a:ln>
          </p:spPr>
          <p:txBody>
            <a:bodyPr wrap="square" rtlCol="0">
              <a:spAutoFit/>
            </a:bodyPr>
            <a:lstStyle/>
            <a:p>
              <a:r>
                <a:rPr lang="en-US" b="1" u="sng" dirty="0">
                  <a:solidFill>
                    <a:srgbClr val="C00000"/>
                  </a:solidFill>
                </a:rPr>
                <a:t>Parabolic antenna </a:t>
              </a:r>
              <a:r>
                <a:rPr lang="en-US" dirty="0">
                  <a:solidFill>
                    <a:srgbClr val="C00000"/>
                  </a:solidFill>
                </a:rPr>
                <a:t>for microwave link to Base Station Controller (4 – 6 GHz) </a:t>
              </a:r>
              <a:endParaRPr lang="en-KE" dirty="0">
                <a:solidFill>
                  <a:srgbClr val="C00000"/>
                </a:solidFill>
              </a:endParaRPr>
            </a:p>
          </p:txBody>
        </p:sp>
        <p:cxnSp>
          <p:nvCxnSpPr>
            <p:cNvPr id="16" name="Straight Arrow Connector 15">
              <a:extLst>
                <a:ext uri="{FF2B5EF4-FFF2-40B4-BE49-F238E27FC236}">
                  <a16:creationId xmlns:a16="http://schemas.microsoft.com/office/drawing/2014/main" id="{A3446D41-5912-533B-CAD0-003C61F9A140}"/>
                </a:ext>
              </a:extLst>
            </p:cNvPr>
            <p:cNvCxnSpPr/>
            <p:nvPr/>
          </p:nvCxnSpPr>
          <p:spPr>
            <a:xfrm flipV="1">
              <a:off x="2057400" y="1603576"/>
              <a:ext cx="1333907" cy="99011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3048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036558C-4CFD-4FC0-9567-D2D9D18C4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209801"/>
            <a:ext cx="3886200" cy="3352800"/>
          </a:xfrm>
          <a:prstGeom prst="rect">
            <a:avLst/>
          </a:prstGeom>
        </p:spPr>
      </p:pic>
      <p:sp>
        <p:nvSpPr>
          <p:cNvPr id="3" name="Title 1">
            <a:extLst>
              <a:ext uri="{FF2B5EF4-FFF2-40B4-BE49-F238E27FC236}">
                <a16:creationId xmlns:a16="http://schemas.microsoft.com/office/drawing/2014/main" id="{5C469014-FD99-E947-7131-CC1A69F75FF7}"/>
              </a:ext>
            </a:extLst>
          </p:cNvPr>
          <p:cNvSpPr>
            <a:spLocks noGrp="1"/>
          </p:cNvSpPr>
          <p:nvPr>
            <p:ph type="title"/>
          </p:nvPr>
        </p:nvSpPr>
        <p:spPr>
          <a:xfrm>
            <a:off x="0" y="1"/>
            <a:ext cx="9144000" cy="732467"/>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rmAutofit/>
          </a:bodyPr>
          <a:lstStyle/>
          <a:p>
            <a:pPr algn="ctr"/>
            <a:r>
              <a:rPr lang="en-GB" sz="3200" b="1" dirty="0"/>
              <a:t>HORN ANTENNAS USE WAVEGUIDES</a:t>
            </a:r>
            <a:endParaRPr lang="en-US" sz="3200" b="1" dirty="0"/>
          </a:p>
        </p:txBody>
      </p:sp>
      <p:sp>
        <p:nvSpPr>
          <p:cNvPr id="4" name="TextBox 3">
            <a:extLst>
              <a:ext uri="{FF2B5EF4-FFF2-40B4-BE49-F238E27FC236}">
                <a16:creationId xmlns:a16="http://schemas.microsoft.com/office/drawing/2014/main" id="{63B1229A-AA5F-E62E-486A-D1B3E5B6B8A0}"/>
              </a:ext>
            </a:extLst>
          </p:cNvPr>
          <p:cNvSpPr txBox="1"/>
          <p:nvPr/>
        </p:nvSpPr>
        <p:spPr>
          <a:xfrm>
            <a:off x="228600" y="870969"/>
            <a:ext cx="8281987" cy="1200329"/>
          </a:xfrm>
          <a:prstGeom prst="rect">
            <a:avLst/>
          </a:prstGeom>
          <a:noFill/>
        </p:spPr>
        <p:txBody>
          <a:bodyPr wrap="square" rtlCol="0">
            <a:spAutoFit/>
          </a:bodyPr>
          <a:lstStyle/>
          <a:p>
            <a:r>
              <a:rPr lang="en-US" sz="2400" b="1" i="0" dirty="0">
                <a:solidFill>
                  <a:schemeClr val="accent6"/>
                </a:solidFill>
                <a:effectLst/>
                <a:latin typeface="Verdana" panose="020B0604030504040204" pitchFamily="34" charset="0"/>
              </a:rPr>
              <a:t>A Horn antenna </a:t>
            </a:r>
            <a:r>
              <a:rPr lang="en-US" sz="2400" i="0" dirty="0">
                <a:solidFill>
                  <a:srgbClr val="000000"/>
                </a:solidFill>
                <a:effectLst/>
                <a:latin typeface="Verdana" panose="020B0604030504040204" pitchFamily="34" charset="0"/>
              </a:rPr>
              <a:t>is usually a flared-out waveguide, by which the directivity is increased and the diffraction is reduced.</a:t>
            </a:r>
            <a:endParaRPr lang="en-KE" sz="2400" dirty="0"/>
          </a:p>
        </p:txBody>
      </p:sp>
      <p:pic>
        <p:nvPicPr>
          <p:cNvPr id="9" name="Picture 8">
            <a:extLst>
              <a:ext uri="{FF2B5EF4-FFF2-40B4-BE49-F238E27FC236}">
                <a16:creationId xmlns:a16="http://schemas.microsoft.com/office/drawing/2014/main" id="{2411A2B4-0F3C-0AA2-0076-A37AD3F00722}"/>
              </a:ext>
            </a:extLst>
          </p:cNvPr>
          <p:cNvPicPr>
            <a:picLocks noChangeAspect="1"/>
          </p:cNvPicPr>
          <p:nvPr/>
        </p:nvPicPr>
        <p:blipFill>
          <a:blip r:embed="rId3"/>
          <a:stretch>
            <a:fillRect/>
          </a:stretch>
        </p:blipFill>
        <p:spPr>
          <a:xfrm>
            <a:off x="4291012" y="2209800"/>
            <a:ext cx="4219575" cy="3352800"/>
          </a:xfrm>
          <a:prstGeom prst="rect">
            <a:avLst/>
          </a:prstGeom>
        </p:spPr>
      </p:pic>
    </p:spTree>
    <p:extLst>
      <p:ext uri="{BB962C8B-B14F-4D97-AF65-F5344CB8AC3E}">
        <p14:creationId xmlns:p14="http://schemas.microsoft.com/office/powerpoint/2010/main" val="381966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452E7B3-9135-43AA-AF8E-8629C8244D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639964"/>
            <a:ext cx="4724400" cy="6115340"/>
          </a:xfrm>
          <a:prstGeom prst="rect">
            <a:avLst/>
          </a:prstGeom>
        </p:spPr>
      </p:pic>
      <p:grpSp>
        <p:nvGrpSpPr>
          <p:cNvPr id="11" name="Group 10">
            <a:extLst>
              <a:ext uri="{FF2B5EF4-FFF2-40B4-BE49-F238E27FC236}">
                <a16:creationId xmlns:a16="http://schemas.microsoft.com/office/drawing/2014/main" id="{459C6C1B-24CB-AC38-D4D5-47F62C67D9D5}"/>
              </a:ext>
            </a:extLst>
          </p:cNvPr>
          <p:cNvGrpSpPr/>
          <p:nvPr/>
        </p:nvGrpSpPr>
        <p:grpSpPr>
          <a:xfrm>
            <a:off x="2743200" y="838200"/>
            <a:ext cx="6201439" cy="3763328"/>
            <a:chOff x="2780636" y="1828800"/>
            <a:chExt cx="6201439" cy="3763328"/>
          </a:xfrm>
        </p:grpSpPr>
        <p:pic>
          <p:nvPicPr>
            <p:cNvPr id="3" name="Picture 2">
              <a:extLst>
                <a:ext uri="{FF2B5EF4-FFF2-40B4-BE49-F238E27FC236}">
                  <a16:creationId xmlns:a16="http://schemas.microsoft.com/office/drawing/2014/main" id="{4BE8A6EF-5A87-BA58-235E-23E8388E7649}"/>
                </a:ext>
              </a:extLst>
            </p:cNvPr>
            <p:cNvPicPr>
              <a:picLocks noChangeAspect="1"/>
            </p:cNvPicPr>
            <p:nvPr/>
          </p:nvPicPr>
          <p:blipFill>
            <a:blip r:embed="rId3"/>
            <a:stretch>
              <a:fillRect/>
            </a:stretch>
          </p:blipFill>
          <p:spPr>
            <a:xfrm>
              <a:off x="5181600" y="1828800"/>
              <a:ext cx="3800475" cy="2057400"/>
            </a:xfrm>
            <a:prstGeom prst="rect">
              <a:avLst/>
            </a:prstGeom>
          </p:spPr>
        </p:pic>
        <p:sp>
          <p:nvSpPr>
            <p:cNvPr id="4" name="TextBox 3">
              <a:extLst>
                <a:ext uri="{FF2B5EF4-FFF2-40B4-BE49-F238E27FC236}">
                  <a16:creationId xmlns:a16="http://schemas.microsoft.com/office/drawing/2014/main" id="{AA3CE00F-A794-4AEE-F03F-BDFC63CF5A6C}"/>
                </a:ext>
              </a:extLst>
            </p:cNvPr>
            <p:cNvSpPr txBox="1"/>
            <p:nvPr/>
          </p:nvSpPr>
          <p:spPr>
            <a:xfrm>
              <a:off x="5410200" y="4114800"/>
              <a:ext cx="3352800" cy="1477328"/>
            </a:xfrm>
            <a:prstGeom prst="rect">
              <a:avLst/>
            </a:prstGeom>
            <a:noFill/>
          </p:spPr>
          <p:txBody>
            <a:bodyPr wrap="square" rtlCol="0">
              <a:spAutoFit/>
            </a:bodyPr>
            <a:lstStyle/>
            <a:p>
              <a:r>
                <a:rPr lang="en-GB" b="1" dirty="0">
                  <a:solidFill>
                    <a:srgbClr val="C00000"/>
                  </a:solidFill>
                </a:rPr>
                <a:t>(a) Fiber Optic Cable </a:t>
              </a:r>
              <a:r>
                <a:rPr lang="en-GB" dirty="0">
                  <a:solidFill>
                    <a:srgbClr val="C00000"/>
                  </a:solidFill>
                </a:rPr>
                <a:t>is waveguide that guide in two dimensions and can effectively be used as flexible pipes for light.</a:t>
              </a:r>
            </a:p>
          </p:txBody>
        </p:sp>
        <p:cxnSp>
          <p:nvCxnSpPr>
            <p:cNvPr id="7" name="Straight Arrow Connector 6">
              <a:extLst>
                <a:ext uri="{FF2B5EF4-FFF2-40B4-BE49-F238E27FC236}">
                  <a16:creationId xmlns:a16="http://schemas.microsoft.com/office/drawing/2014/main" id="{D40BA5D6-F203-3C4E-5DD7-86EACBAA4EBA}"/>
                </a:ext>
              </a:extLst>
            </p:cNvPr>
            <p:cNvCxnSpPr>
              <a:cxnSpLocks/>
            </p:cNvCxnSpPr>
            <p:nvPr/>
          </p:nvCxnSpPr>
          <p:spPr>
            <a:xfrm flipH="1">
              <a:off x="2780636" y="4343400"/>
              <a:ext cx="262956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5480D7CB-773A-4A0F-64C2-4CAC748B3F21}"/>
              </a:ext>
            </a:extLst>
          </p:cNvPr>
          <p:cNvSpPr txBox="1"/>
          <p:nvPr/>
        </p:nvSpPr>
        <p:spPr>
          <a:xfrm>
            <a:off x="5354007" y="4753928"/>
            <a:ext cx="3571875" cy="1477328"/>
          </a:xfrm>
          <a:prstGeom prst="rect">
            <a:avLst/>
          </a:prstGeom>
          <a:noFill/>
        </p:spPr>
        <p:txBody>
          <a:bodyPr wrap="square" rtlCol="0">
            <a:spAutoFit/>
          </a:bodyPr>
          <a:lstStyle/>
          <a:p>
            <a:r>
              <a:rPr lang="en-GB" dirty="0">
                <a:hlinkClick r:id="rId4"/>
              </a:rPr>
              <a:t>Coax Loss Calculator | KV5R.COM</a:t>
            </a:r>
            <a:endParaRPr lang="en-GB" dirty="0"/>
          </a:p>
          <a:p>
            <a:endParaRPr lang="en-GB" dirty="0"/>
          </a:p>
          <a:p>
            <a:r>
              <a:rPr lang="en-GB" dirty="0">
                <a:hlinkClick r:id="rId5"/>
              </a:rPr>
              <a:t>Fiber Loss Calculator (samm.com)</a:t>
            </a:r>
            <a:endParaRPr lang="en-GB" dirty="0"/>
          </a:p>
        </p:txBody>
      </p:sp>
      <p:sp>
        <p:nvSpPr>
          <p:cNvPr id="5" name="Title 1">
            <a:extLst>
              <a:ext uri="{FF2B5EF4-FFF2-40B4-BE49-F238E27FC236}">
                <a16:creationId xmlns:a16="http://schemas.microsoft.com/office/drawing/2014/main" id="{D76BA73C-3929-45FB-7C29-EED8B630A1FD}"/>
              </a:ext>
            </a:extLst>
          </p:cNvPr>
          <p:cNvSpPr>
            <a:spLocks noGrp="1"/>
          </p:cNvSpPr>
          <p:nvPr>
            <p:ph type="title"/>
          </p:nvPr>
        </p:nvSpPr>
        <p:spPr>
          <a:xfrm>
            <a:off x="0" y="1"/>
            <a:ext cx="9144000" cy="639963"/>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vert="horz" lIns="91440" tIns="45720" rIns="91440" bIns="45720" rtlCol="0" anchor="ctr">
            <a:noAutofit/>
          </a:bodyPr>
          <a:lstStyle/>
          <a:p>
            <a:pPr algn="ctr"/>
            <a:r>
              <a:rPr lang="en-GB" sz="2400" b="1" dirty="0"/>
              <a:t>BASE STATION WITH FIBER INSTEAD OF METAL WAVEGUIDE</a:t>
            </a:r>
            <a:endParaRPr lang="en-US" sz="2400" b="1" dirty="0"/>
          </a:p>
        </p:txBody>
      </p:sp>
    </p:spTree>
    <p:extLst>
      <p:ext uri="{BB962C8B-B14F-4D97-AF65-F5344CB8AC3E}">
        <p14:creationId xmlns:p14="http://schemas.microsoft.com/office/powerpoint/2010/main" val="3099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F993EB3-7513-564F-B7EC-6E0979401A73}"/>
              </a:ext>
            </a:extLst>
          </p:cNvPr>
          <p:cNvPicPr>
            <a:picLocks noChangeAspect="1"/>
          </p:cNvPicPr>
          <p:nvPr/>
        </p:nvPicPr>
        <p:blipFill>
          <a:blip r:embed="rId2"/>
          <a:stretch>
            <a:fillRect/>
          </a:stretch>
        </p:blipFill>
        <p:spPr>
          <a:xfrm>
            <a:off x="685800" y="1600200"/>
            <a:ext cx="7467600" cy="4435196"/>
          </a:xfrm>
          <a:prstGeom prst="rect">
            <a:avLst/>
          </a:prstGeom>
        </p:spPr>
      </p:pic>
      <p:sp>
        <p:nvSpPr>
          <p:cNvPr id="7" name="TextBox 6">
            <a:extLst>
              <a:ext uri="{FF2B5EF4-FFF2-40B4-BE49-F238E27FC236}">
                <a16:creationId xmlns:a16="http://schemas.microsoft.com/office/drawing/2014/main" id="{348853FC-1307-4592-D8D3-5413BD0A3DAC}"/>
              </a:ext>
            </a:extLst>
          </p:cNvPr>
          <p:cNvSpPr txBox="1"/>
          <p:nvPr/>
        </p:nvSpPr>
        <p:spPr>
          <a:xfrm>
            <a:off x="381000" y="6248400"/>
            <a:ext cx="8610600" cy="369332"/>
          </a:xfrm>
          <a:prstGeom prst="rect">
            <a:avLst/>
          </a:prstGeom>
          <a:noFill/>
        </p:spPr>
        <p:txBody>
          <a:bodyPr wrap="square" rtlCol="0">
            <a:spAutoFit/>
          </a:bodyPr>
          <a:lstStyle/>
          <a:p>
            <a:r>
              <a:rPr lang="en-GB" dirty="0">
                <a:hlinkClick r:id="rId3"/>
              </a:rPr>
              <a:t>Fiber Loss Calculator (samm.com)</a:t>
            </a:r>
            <a:r>
              <a:rPr lang="en-GB" dirty="0"/>
              <a:t> - https://telecom.samm.com/fiber-loss-calculator</a:t>
            </a:r>
          </a:p>
        </p:txBody>
      </p:sp>
      <p:sp>
        <p:nvSpPr>
          <p:cNvPr id="2" name="Rectangle 2">
            <a:extLst>
              <a:ext uri="{FF2B5EF4-FFF2-40B4-BE49-F238E27FC236}">
                <a16:creationId xmlns:a16="http://schemas.microsoft.com/office/drawing/2014/main" id="{C0D46FB3-0FE9-1DC4-21E2-78370D1B2928}"/>
              </a:ext>
            </a:extLst>
          </p:cNvPr>
          <p:cNvSpPr>
            <a:spLocks noGrp="1" noChangeArrowheads="1"/>
          </p:cNvSpPr>
          <p:nvPr>
            <p:ph type="title"/>
          </p:nvPr>
        </p:nvSpPr>
        <p:spPr>
          <a:xfrm>
            <a:off x="7374" y="0"/>
            <a:ext cx="9136626" cy="701675"/>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a:noAutofit/>
          </a:bodyPr>
          <a:lstStyle/>
          <a:p>
            <a:pPr algn="ctr" eaLnBrk="1" hangingPunct="1"/>
            <a:r>
              <a:rPr lang="en-US" sz="2400" b="1" dirty="0"/>
              <a:t>USE THIS ONLINE CALCULATOR TO GET FIBER  LOSS FOR 5m, 10m, 30m</a:t>
            </a:r>
          </a:p>
        </p:txBody>
      </p:sp>
      <p:sp>
        <p:nvSpPr>
          <p:cNvPr id="3" name="TextBox 2">
            <a:extLst>
              <a:ext uri="{FF2B5EF4-FFF2-40B4-BE49-F238E27FC236}">
                <a16:creationId xmlns:a16="http://schemas.microsoft.com/office/drawing/2014/main" id="{4CBCD3DB-972F-6F88-CD0F-2E609DE4388F}"/>
              </a:ext>
            </a:extLst>
          </p:cNvPr>
          <p:cNvSpPr txBox="1"/>
          <p:nvPr/>
        </p:nvSpPr>
        <p:spPr>
          <a:xfrm>
            <a:off x="381000" y="914400"/>
            <a:ext cx="8153400" cy="646331"/>
          </a:xfrm>
          <a:prstGeom prst="rect">
            <a:avLst/>
          </a:prstGeom>
          <a:noFill/>
        </p:spPr>
        <p:txBody>
          <a:bodyPr wrap="square" rtlCol="0">
            <a:spAutoFit/>
          </a:bodyPr>
          <a:lstStyle/>
          <a:p>
            <a:r>
              <a:rPr lang="en-US" dirty="0"/>
              <a:t>Go to the website shown below and verify that </a:t>
            </a:r>
            <a:r>
              <a:rPr lang="en-US" dirty="0" err="1"/>
              <a:t>fibre</a:t>
            </a:r>
            <a:r>
              <a:rPr lang="en-US" dirty="0"/>
              <a:t> cable loss is negligible for typical telecommunication tower heights. </a:t>
            </a:r>
            <a:endParaRPr lang="en-KE" dirty="0"/>
          </a:p>
        </p:txBody>
      </p:sp>
    </p:spTree>
    <p:extLst>
      <p:ext uri="{BB962C8B-B14F-4D97-AF65-F5344CB8AC3E}">
        <p14:creationId xmlns:p14="http://schemas.microsoft.com/office/powerpoint/2010/main" val="3995310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EEE3800-A936-6877-FBD2-78F177B57079}"/>
              </a:ext>
            </a:extLst>
          </p:cNvPr>
          <p:cNvPicPr>
            <a:picLocks noChangeAspect="1"/>
          </p:cNvPicPr>
          <p:nvPr/>
        </p:nvPicPr>
        <p:blipFill>
          <a:blip r:embed="rId3"/>
          <a:stretch>
            <a:fillRect/>
          </a:stretch>
        </p:blipFill>
        <p:spPr>
          <a:xfrm>
            <a:off x="842962" y="2300287"/>
            <a:ext cx="7458075" cy="2257425"/>
          </a:xfrm>
          <a:prstGeom prst="rect">
            <a:avLst/>
          </a:prstGeom>
        </p:spPr>
      </p:pic>
      <p:sp>
        <p:nvSpPr>
          <p:cNvPr id="7" name="TextBox 6">
            <a:extLst>
              <a:ext uri="{FF2B5EF4-FFF2-40B4-BE49-F238E27FC236}">
                <a16:creationId xmlns:a16="http://schemas.microsoft.com/office/drawing/2014/main" id="{9B772A0D-95C4-32B3-AFE4-BA2E4956D6E9}"/>
              </a:ext>
            </a:extLst>
          </p:cNvPr>
          <p:cNvSpPr txBox="1"/>
          <p:nvPr/>
        </p:nvSpPr>
        <p:spPr>
          <a:xfrm>
            <a:off x="842962" y="4953000"/>
            <a:ext cx="7920038" cy="1200329"/>
          </a:xfrm>
          <a:prstGeom prst="rect">
            <a:avLst/>
          </a:prstGeom>
          <a:noFill/>
        </p:spPr>
        <p:txBody>
          <a:bodyPr wrap="square" rtlCol="0">
            <a:spAutoFit/>
          </a:bodyPr>
          <a:lstStyle/>
          <a:p>
            <a:r>
              <a:rPr lang="en-GB" dirty="0">
                <a:hlinkClick r:id="rId4"/>
              </a:rPr>
              <a:t>Coax Loss Calculator | KV5R.COM</a:t>
            </a:r>
            <a:r>
              <a:rPr lang="en-GB" dirty="0"/>
              <a:t> </a:t>
            </a:r>
          </a:p>
          <a:p>
            <a:endParaRPr lang="en-GB" dirty="0"/>
          </a:p>
          <a:p>
            <a:r>
              <a:rPr lang="en-GB" dirty="0">
                <a:hlinkClick r:id="rId4"/>
              </a:rPr>
              <a:t>https://kv5r.com/ham-radio/coax-loss-calculator/</a:t>
            </a:r>
            <a:endParaRPr lang="en-GB" dirty="0"/>
          </a:p>
          <a:p>
            <a:endParaRPr lang="en-GB" dirty="0"/>
          </a:p>
        </p:txBody>
      </p:sp>
      <p:sp>
        <p:nvSpPr>
          <p:cNvPr id="2" name="Rectangle 2">
            <a:extLst>
              <a:ext uri="{FF2B5EF4-FFF2-40B4-BE49-F238E27FC236}">
                <a16:creationId xmlns:a16="http://schemas.microsoft.com/office/drawing/2014/main" id="{CE43980E-75EE-6263-CEE0-462959610925}"/>
              </a:ext>
            </a:extLst>
          </p:cNvPr>
          <p:cNvSpPr>
            <a:spLocks noGrp="1" noChangeArrowheads="1"/>
          </p:cNvSpPr>
          <p:nvPr>
            <p:ph type="title"/>
          </p:nvPr>
        </p:nvSpPr>
        <p:spPr>
          <a:xfrm>
            <a:off x="7374" y="0"/>
            <a:ext cx="9136626" cy="701675"/>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txBody>
          <a:bodyPr>
            <a:noAutofit/>
          </a:bodyPr>
          <a:lstStyle/>
          <a:p>
            <a:pPr algn="ctr" eaLnBrk="1" hangingPunct="1"/>
            <a:r>
              <a:rPr lang="en-US" sz="2400" b="1" dirty="0"/>
              <a:t>USE THIS ONLINE CALCULATOR TO GET CABLE LOSS FOR 5m, 10m, 30m</a:t>
            </a:r>
          </a:p>
        </p:txBody>
      </p:sp>
      <p:sp>
        <p:nvSpPr>
          <p:cNvPr id="3" name="TextBox 2">
            <a:extLst>
              <a:ext uri="{FF2B5EF4-FFF2-40B4-BE49-F238E27FC236}">
                <a16:creationId xmlns:a16="http://schemas.microsoft.com/office/drawing/2014/main" id="{95C4E1CF-BC7A-C5C5-8F86-4AAD89E899A5}"/>
              </a:ext>
            </a:extLst>
          </p:cNvPr>
          <p:cNvSpPr txBox="1"/>
          <p:nvPr/>
        </p:nvSpPr>
        <p:spPr>
          <a:xfrm>
            <a:off x="457200" y="914400"/>
            <a:ext cx="8077200" cy="1200329"/>
          </a:xfrm>
          <a:prstGeom prst="rect">
            <a:avLst/>
          </a:prstGeom>
          <a:noFill/>
        </p:spPr>
        <p:txBody>
          <a:bodyPr wrap="square" rtlCol="0">
            <a:spAutoFit/>
          </a:bodyPr>
          <a:lstStyle/>
          <a:p>
            <a:r>
              <a:rPr lang="en-US" dirty="0"/>
              <a:t>Go to the website provided below and verify that at microwave frequency ranges 1GHz, 10GHz, 20 GHz, … the cable losses are very high and unacceptable for long distance applications.</a:t>
            </a:r>
            <a:endParaRPr lang="en-KE" dirty="0"/>
          </a:p>
          <a:p>
            <a:endParaRPr lang="en-KE" dirty="0"/>
          </a:p>
        </p:txBody>
      </p:sp>
    </p:spTree>
    <p:extLst>
      <p:ext uri="{BB962C8B-B14F-4D97-AF65-F5344CB8AC3E}">
        <p14:creationId xmlns:p14="http://schemas.microsoft.com/office/powerpoint/2010/main" val="23273491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2.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3.xml><?xml version="1.0" encoding="utf-8"?>
<p:tagLst xmlns:a="http://schemas.openxmlformats.org/drawingml/2006/main" xmlns:r="http://schemas.openxmlformats.org/officeDocument/2006/relationships" xmlns:p="http://schemas.openxmlformats.org/presentationml/2006/main">
  <p:tag name="IIW_TYPE_IMAGE" val="Text Box 3"/>
</p:tagLst>
</file>

<file path=ppt/theme/theme1.xml><?xml version="1.0" encoding="utf-8"?>
<a:theme xmlns:a="http://schemas.openxmlformats.org/drawingml/2006/main" name="ENE428">
  <a:themeElements>
    <a:clrScheme name="ENE42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NE428">
      <a:majorFont>
        <a:latin typeface="CG Omega"/>
        <a:ea typeface=""/>
        <a:cs typeface="Angsana New"/>
      </a:majorFont>
      <a:minorFont>
        <a:latin typeface="CG Omega"/>
        <a:ea typeface=""/>
        <a:cs typeface="Angsana New"/>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NE42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NE42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NE42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NE42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NE42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NE42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NE42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NE42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NE42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NE42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NE42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NE42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Lecture2 06_17-18_08</Template>
  <TotalTime>7802</TotalTime>
  <Words>1270</Words>
  <Application>Microsoft Office PowerPoint</Application>
  <PresentationFormat>On-screen Show (4:3)</PresentationFormat>
  <Paragraphs>131</Paragraphs>
  <Slides>19</Slides>
  <Notes>8</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19</vt:i4>
      </vt:variant>
    </vt:vector>
  </HeadingPairs>
  <TitlesOfParts>
    <vt:vector size="28" baseType="lpstr">
      <vt:lpstr>Arial</vt:lpstr>
      <vt:lpstr>Calibri</vt:lpstr>
      <vt:lpstr>Calibri Light</vt:lpstr>
      <vt:lpstr>CG Omega</vt:lpstr>
      <vt:lpstr>Poppins</vt:lpstr>
      <vt:lpstr>Verdana</vt:lpstr>
      <vt:lpstr>ENE428</vt:lpstr>
      <vt:lpstr>Office Theme</vt:lpstr>
      <vt:lpstr>Equation</vt:lpstr>
      <vt:lpstr>INTRODUCTION TO WAVEGUIDES</vt:lpstr>
      <vt:lpstr>A PAIR OF CONDUCTORS IS USED TO GUIDE TEM WAVE</vt:lpstr>
      <vt:lpstr>WHAT IS A WAVEGUIDE? </vt:lpstr>
      <vt:lpstr>WHAT IS A WAVEGUIDE? (2)</vt:lpstr>
      <vt:lpstr>PowerPoint Presentation</vt:lpstr>
      <vt:lpstr>HORN ANTENNAS USE WAVEGUIDES</vt:lpstr>
      <vt:lpstr>BASE STATION WITH FIBER INSTEAD OF METAL WAVEGUIDE</vt:lpstr>
      <vt:lpstr>USE THIS ONLINE CALCULATOR TO GET FIBER  LOSS FOR 5m, 10m, 30m</vt:lpstr>
      <vt:lpstr>USE THIS ONLINE CALCULATOR TO GET CABLE LOSS FOR 5m, 10m, 30m</vt:lpstr>
      <vt:lpstr>WHAT IS A WAVEGUIDE IN MICROWAVE ENGINEERING?</vt:lpstr>
      <vt:lpstr>TYPES OF WAVEGUIDES</vt:lpstr>
      <vt:lpstr>RECTANGULAR WAVEGUIDE FUNDAMENTALS</vt:lpstr>
      <vt:lpstr>RECTANGULAR WAVEGUIDE FUNDAMENTALS</vt:lpstr>
      <vt:lpstr>WAVEGUIDE MODES  /01</vt:lpstr>
      <vt:lpstr>WAVEGUIDE MODES  /02</vt:lpstr>
      <vt:lpstr>THE RELATIVE CUTOFF FREQ FOR THE FIRST 10 MODES WITH a = 2b</vt:lpstr>
      <vt:lpstr>TRANSVERSE ELECTRIC (TE) MODES IN RECTANGULAR WAVEGUIDE</vt:lpstr>
      <vt:lpstr>STANDARD WAVEGUIDE SIZES</vt:lpstr>
      <vt:lpstr>SUMMARY: APPLICATIONS OF WAVEGUIDES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Propagation in dielectrics</dc:title>
  <dc:creator>Rachawadee</dc:creator>
  <cp:lastModifiedBy>James Kulubi</cp:lastModifiedBy>
  <cp:revision>158</cp:revision>
  <dcterms:created xsi:type="dcterms:W3CDTF">2008-06-15T10:11:14Z</dcterms:created>
  <dcterms:modified xsi:type="dcterms:W3CDTF">2026-02-05T17:52:56Z</dcterms:modified>
</cp:coreProperties>
</file>