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256" r:id="rId2"/>
    <p:sldId id="257" r:id="rId3"/>
    <p:sldId id="258" r:id="rId4"/>
    <p:sldId id="344" r:id="rId5"/>
    <p:sldId id="345" r:id="rId6"/>
    <p:sldId id="346" r:id="rId7"/>
    <p:sldId id="347" r:id="rId8"/>
    <p:sldId id="348" r:id="rId9"/>
    <p:sldId id="349" r:id="rId10"/>
    <p:sldId id="350" r:id="rId11"/>
    <p:sldId id="353" r:id="rId12"/>
    <p:sldId id="351" r:id="rId13"/>
    <p:sldId id="352" r:id="rId14"/>
    <p:sldId id="268" r:id="rId15"/>
    <p:sldId id="259" r:id="rId16"/>
    <p:sldId id="269" r:id="rId17"/>
    <p:sldId id="260" r:id="rId18"/>
    <p:sldId id="261" r:id="rId19"/>
    <p:sldId id="270" r:id="rId20"/>
    <p:sldId id="262" r:id="rId21"/>
    <p:sldId id="263" r:id="rId22"/>
    <p:sldId id="264" r:id="rId23"/>
    <p:sldId id="265" r:id="rId24"/>
    <p:sldId id="271" r:id="rId25"/>
    <p:sldId id="266" r:id="rId26"/>
    <p:sldId id="267" r:id="rId27"/>
    <p:sldId id="273" r:id="rId28"/>
    <p:sldId id="274" r:id="rId29"/>
    <p:sldId id="276" r:id="rId30"/>
    <p:sldId id="275" r:id="rId31"/>
    <p:sldId id="278" r:id="rId32"/>
    <p:sldId id="343" r:id="rId33"/>
    <p:sldId id="277" r:id="rId34"/>
    <p:sldId id="339" r:id="rId35"/>
    <p:sldId id="341" r:id="rId36"/>
    <p:sldId id="340" r:id="rId37"/>
    <p:sldId id="279" r:id="rId38"/>
    <p:sldId id="280" r:id="rId39"/>
    <p:sldId id="281" r:id="rId40"/>
    <p:sldId id="282" r:id="rId41"/>
    <p:sldId id="283" r:id="rId42"/>
    <p:sldId id="354" r:id="rId43"/>
    <p:sldId id="284" r:id="rId44"/>
    <p:sldId id="285" r:id="rId45"/>
    <p:sldId id="286" r:id="rId46"/>
    <p:sldId id="287" r:id="rId47"/>
    <p:sldId id="288" r:id="rId48"/>
    <p:sldId id="290" r:id="rId49"/>
    <p:sldId id="289" r:id="rId50"/>
    <p:sldId id="291" r:id="rId51"/>
    <p:sldId id="337" r:id="rId52"/>
    <p:sldId id="342" r:id="rId53"/>
    <p:sldId id="338" r:id="rId54"/>
    <p:sldId id="292" r:id="rId55"/>
    <p:sldId id="294" r:id="rId56"/>
    <p:sldId id="297" r:id="rId57"/>
    <p:sldId id="295" r:id="rId58"/>
    <p:sldId id="293" r:id="rId59"/>
    <p:sldId id="296" r:id="rId60"/>
    <p:sldId id="298" r:id="rId61"/>
    <p:sldId id="299" r:id="rId62"/>
    <p:sldId id="300" r:id="rId63"/>
    <p:sldId id="301" r:id="rId64"/>
    <p:sldId id="302" r:id="rId65"/>
    <p:sldId id="303" r:id="rId66"/>
    <p:sldId id="305" r:id="rId67"/>
    <p:sldId id="306" r:id="rId68"/>
    <p:sldId id="307" r:id="rId69"/>
    <p:sldId id="310" r:id="rId70"/>
    <p:sldId id="311" r:id="rId71"/>
    <p:sldId id="312" r:id="rId72"/>
    <p:sldId id="314" r:id="rId73"/>
    <p:sldId id="313" r:id="rId74"/>
    <p:sldId id="315" r:id="rId75"/>
    <p:sldId id="316" r:id="rId76"/>
  </p:sldIdLst>
  <p:sldSz cx="9144000" cy="6858000" type="screen4x3"/>
  <p:notesSz cx="7302500" cy="95885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9" d="100"/>
          <a:sy n="49" d="100"/>
        </p:scale>
        <p:origin x="1120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8613" y="0"/>
            <a:ext cx="316388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9075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8613" y="9109075"/>
            <a:ext cx="316388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 smtClean="0"/>
            </a:lvl1pPr>
          </a:lstStyle>
          <a:p>
            <a:pPr>
              <a:defRPr/>
            </a:pPr>
            <a:fld id="{C66C8178-FDB7-4E21-BD2F-72A96B46A5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0A44356-41A3-4F0E-B514-9614A323CC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F01A2C5-E127-4187-9F91-D44B78E966FF}" type="slidenum">
              <a:rPr lang="en-US" altLang="en-US" sz="1200"/>
              <a:pPr/>
              <a:t>24</a:t>
            </a:fld>
            <a:endParaRPr lang="en-US" altLang="en-US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2003 03 17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D3FC250-BBEF-4782-8726-8C4FCAF3D947}" type="slidenum">
              <a:rPr lang="en-US" altLang="en-US" sz="1200"/>
              <a:pPr/>
              <a:t>33</a:t>
            </a:fld>
            <a:endParaRPr lang="en-US" alt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2003 03 18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0F012E3-3B66-476C-B97A-D9F3760AADA1}" type="slidenum">
              <a:rPr lang="en-US" altLang="en-US" sz="1200"/>
              <a:pPr/>
              <a:t>50</a:t>
            </a:fld>
            <a:endParaRPr lang="en-US" altLang="en-US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2003 03 20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7C19655-4480-4BC8-A8D4-72A86F5DB71D}" type="slidenum">
              <a:rPr lang="en-US" altLang="en-US" sz="1200"/>
              <a:pPr/>
              <a:t>56</a:t>
            </a:fld>
            <a:endParaRPr lang="en-US" altLang="en-US" sz="120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2003 03 24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CF8AF-B501-461D-BD28-C7E2896EDE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617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AACE8-3D35-468F-AE58-20E9FECD4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53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9826E-058D-48C7-9BA0-5944586D6D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0123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0709A-EBDE-4412-8C45-34B0EE292C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3745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FBE3D-3E89-4760-97AB-789C70BBFE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77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BD2A1-5873-4757-A8D2-F742F22E6A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281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1CF9E-55F3-461B-9A3D-8A9230048D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2884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CBE3B-B7E7-4374-84AD-65A03DB57E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4682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883FF-6DC6-4DCF-9F9D-AFE7534BF4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205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D5918-5CF9-450B-AEC6-1B9ECCE92D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31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A4A9E-5DDD-4053-935D-36DEBED817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5827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BD448A0-5851-41CB-BE6A-5ED2F947A4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0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MICROWAVE DEVICES</a:t>
            </a:r>
          </a:p>
        </p:txBody>
      </p:sp>
      <p:sp>
        <p:nvSpPr>
          <p:cNvPr id="4099" name="Subtitle 1"/>
          <p:cNvSpPr>
            <a:spLocks noGrp="1"/>
          </p:cNvSpPr>
          <p:nvPr>
            <p:ph type="subTitle" idx="1"/>
          </p:nvPr>
        </p:nvSpPr>
        <p:spPr>
          <a:xfrm>
            <a:off x="1143000" y="4581525"/>
            <a:ext cx="6858000" cy="935038"/>
          </a:xfrm>
        </p:spPr>
        <p:txBody>
          <a:bodyPr/>
          <a:lstStyle/>
          <a:p>
            <a:pPr eaLnBrk="1" hangingPunct="1"/>
            <a:r>
              <a:rPr lang="en-GB" altLang="en-US" dirty="0"/>
              <a:t>ECE 524E – MICROWAVE ENGINEERING</a:t>
            </a:r>
          </a:p>
          <a:p>
            <a:pPr eaLnBrk="1" hangingPunct="1"/>
            <a:r>
              <a:rPr lang="en-GB" altLang="en-US" dirty="0"/>
              <a:t>Friday, 27 February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9F43A-9623-400A-9625-58F9330A3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56792"/>
            <a:ext cx="7992888" cy="230425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4. Dispersive: </a:t>
            </a:r>
            <a:r>
              <a:rPr lang="en-US" dirty="0"/>
              <a:t>The wave velocity in a waveguide  varies with frequency, causing distortion when signals at different frequencies, such as is in digital communications, are propagating.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E0709AB-93C7-4F4C-806B-B668E631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" y="-15498"/>
            <a:ext cx="914377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DISADVANTAGES OF WAVEGUIDES(4)</a:t>
            </a:r>
          </a:p>
        </p:txBody>
      </p:sp>
    </p:spTree>
    <p:extLst>
      <p:ext uri="{BB962C8B-B14F-4D97-AF65-F5344CB8AC3E}">
        <p14:creationId xmlns:p14="http://schemas.microsoft.com/office/powerpoint/2010/main" val="483633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3527E-7BBD-46FA-8BA7-3AFCD81B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APPLICATION OF WAVEGUIDES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AEA43-59BC-4DD2-B979-A2F3504B7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84784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Common applications of waveguides are: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Radar (commercial and military)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Satellite earth stations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CLINAC systems (medical)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 Industrial ovens and heating</a:t>
            </a:r>
          </a:p>
        </p:txBody>
      </p:sp>
    </p:spTree>
    <p:extLst>
      <p:ext uri="{BB962C8B-B14F-4D97-AF65-F5344CB8AC3E}">
        <p14:creationId xmlns:p14="http://schemas.microsoft.com/office/powerpoint/2010/main" val="3845527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55867-76EE-477F-A37B-A9E28737C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ALTERNATIVES TO WAVEGUIDES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A0722-9D49-4C0C-AEB0-09C06F60D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908720"/>
            <a:ext cx="8676456" cy="5760640"/>
          </a:xfrm>
        </p:spPr>
        <p:txBody>
          <a:bodyPr/>
          <a:lstStyle/>
          <a:p>
            <a:pPr marL="0" indent="0">
              <a:buNone/>
            </a:pPr>
            <a:r>
              <a:rPr lang="en-GB" sz="3600" b="1" dirty="0"/>
              <a:t>1. </a:t>
            </a:r>
            <a:r>
              <a:rPr lang="en-GB" sz="3600" b="1" dirty="0" err="1"/>
              <a:t>Striplines</a:t>
            </a:r>
            <a:r>
              <a:rPr lang="en-GB" sz="3600" b="1" dirty="0"/>
              <a:t> &amp; Microstrips</a:t>
            </a:r>
          </a:p>
          <a:p>
            <a:r>
              <a:rPr lang="en-GB" sz="3600" dirty="0"/>
              <a:t>Are good at many different frequencies.</a:t>
            </a:r>
          </a:p>
          <a:p>
            <a:r>
              <a:rPr lang="en-GB" sz="3600" dirty="0"/>
              <a:t> </a:t>
            </a:r>
            <a:r>
              <a:rPr lang="en-GB" sz="3600" dirty="0" err="1"/>
              <a:t>Haveto</a:t>
            </a:r>
            <a:r>
              <a:rPr lang="en-GB" sz="3600" dirty="0"/>
              <a:t> low power levels (~100W)</a:t>
            </a:r>
          </a:p>
          <a:p>
            <a:r>
              <a:rPr lang="en-GB" sz="3600" b="1" dirty="0"/>
              <a:t>Applications:</a:t>
            </a:r>
          </a:p>
          <a:p>
            <a:pPr lvl="1"/>
            <a:r>
              <a:rPr lang="en-GB" sz="3200" dirty="0"/>
              <a:t>Cell phones</a:t>
            </a:r>
          </a:p>
          <a:p>
            <a:pPr lvl="1"/>
            <a:r>
              <a:rPr lang="en-GB" sz="3200" dirty="0"/>
              <a:t>Bluetooth devices</a:t>
            </a:r>
          </a:p>
          <a:p>
            <a:pPr lvl="1"/>
            <a:r>
              <a:rPr lang="en-GB" sz="3200" dirty="0"/>
              <a:t>GPS </a:t>
            </a:r>
          </a:p>
          <a:p>
            <a:pPr lvl="1"/>
            <a:r>
              <a:rPr lang="en-GB" sz="3200" dirty="0"/>
              <a:t>RFID tags</a:t>
            </a:r>
          </a:p>
          <a:p>
            <a:pPr lvl="1"/>
            <a:r>
              <a:rPr lang="en-GB" sz="3200" dirty="0"/>
              <a:t>Other small electronics</a:t>
            </a:r>
          </a:p>
          <a:p>
            <a:endParaRPr lang="en-GB" sz="3600" dirty="0"/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88571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B0423-B253-49C1-9F3E-E0DACAF31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b="1" dirty="0"/>
              <a:t>Co-axial Cables</a:t>
            </a:r>
          </a:p>
          <a:p>
            <a:r>
              <a:rPr lang="en-GB" dirty="0"/>
              <a:t> Good response over wide frequency range</a:t>
            </a:r>
          </a:p>
          <a:p>
            <a:r>
              <a:rPr lang="en-GB" dirty="0"/>
              <a:t>limited to med-low power levels (~1000W)</a:t>
            </a:r>
          </a:p>
          <a:p>
            <a:pPr marL="0" indent="0">
              <a:buNone/>
            </a:pPr>
            <a:r>
              <a:rPr lang="en-GB" b="1" dirty="0"/>
              <a:t>Common Applications</a:t>
            </a:r>
          </a:p>
          <a:p>
            <a:r>
              <a:rPr lang="en-GB" dirty="0"/>
              <a:t>Cellular Base Stations</a:t>
            </a:r>
          </a:p>
          <a:p>
            <a:r>
              <a:rPr lang="en-GB" dirty="0"/>
              <a:t>TV and radio Transmitters</a:t>
            </a:r>
          </a:p>
          <a:p>
            <a:r>
              <a:rPr lang="en-GB" dirty="0"/>
              <a:t>And a host of low frequency applications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C6BACA-BAD7-4D71-8067-1C70413B8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ALTERNATIVES TO WAVEGUIDES</a:t>
            </a:r>
          </a:p>
        </p:txBody>
      </p:sp>
    </p:spTree>
    <p:extLst>
      <p:ext uri="{BB962C8B-B14F-4D97-AF65-F5344CB8AC3E}">
        <p14:creationId xmlns:p14="http://schemas.microsoft.com/office/powerpoint/2010/main" val="898948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ata\gif\comtext\fig190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228600"/>
            <a:ext cx="9167813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600200" y="6858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340" y="0"/>
            <a:ext cx="913566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TYPES OF WAVEGUIDES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dirty="0"/>
              <a:t>Waves can propagate in various ways</a:t>
            </a:r>
          </a:p>
          <a:p>
            <a:pPr eaLnBrk="1" hangingPunct="1"/>
            <a:r>
              <a:rPr lang="en-US" altLang="en-US" dirty="0"/>
              <a:t>Time taken to move down the guide varies with the mode</a:t>
            </a:r>
          </a:p>
          <a:p>
            <a:pPr eaLnBrk="1" hangingPunct="1"/>
            <a:r>
              <a:rPr lang="en-US" altLang="en-US" dirty="0"/>
              <a:t>Each mode has a cutoff frequency below which it won’t propagate</a:t>
            </a:r>
          </a:p>
          <a:p>
            <a:pPr eaLnBrk="1" hangingPunct="1"/>
            <a:r>
              <a:rPr lang="en-US" altLang="en-US" dirty="0"/>
              <a:t>The mode with lowest cutoff frequency is </a:t>
            </a:r>
            <a:r>
              <a:rPr lang="en-US" altLang="en-US" b="1" dirty="0"/>
              <a:t>dominant mode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8340" y="0"/>
            <a:ext cx="913566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WAVEGUIDE MODES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ata\gif\comtext\fig190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460375"/>
            <a:ext cx="9167813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762000" y="9144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340" y="0"/>
            <a:ext cx="913566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WAVEGUIDE MULTIMODE PROPAGATION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-17404" y="0"/>
            <a:ext cx="9161403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WAVEGUIDE MODE DESIGNATIONS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84784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b="1" dirty="0"/>
              <a:t>TE </a:t>
            </a:r>
            <a:r>
              <a:rPr lang="en-US" altLang="en-US" dirty="0"/>
              <a:t>(</a:t>
            </a:r>
            <a:r>
              <a:rPr lang="en-US" altLang="en-US" b="1" dirty="0"/>
              <a:t>T</a:t>
            </a:r>
            <a:r>
              <a:rPr lang="en-US" altLang="en-US" dirty="0"/>
              <a:t>ransverse </a:t>
            </a:r>
            <a:r>
              <a:rPr lang="en-US" altLang="en-US" b="1" dirty="0"/>
              <a:t>E</a:t>
            </a:r>
            <a:r>
              <a:rPr lang="en-US" altLang="en-US" dirty="0"/>
              <a:t>lectric)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Electric field is at right angles to direction of travel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/>
              <a:t>TM</a:t>
            </a:r>
            <a:r>
              <a:rPr lang="en-US" altLang="en-US" dirty="0"/>
              <a:t> (</a:t>
            </a:r>
            <a:r>
              <a:rPr lang="en-US" altLang="en-US" b="1" dirty="0"/>
              <a:t>T</a:t>
            </a:r>
            <a:r>
              <a:rPr lang="en-US" altLang="en-US" dirty="0"/>
              <a:t>ransverse </a:t>
            </a:r>
            <a:r>
              <a:rPr lang="en-US" altLang="en-US" b="1" dirty="0"/>
              <a:t>M</a:t>
            </a:r>
            <a:r>
              <a:rPr lang="en-US" altLang="en-US" dirty="0"/>
              <a:t>agnetic)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Magnetic field is at right angles to direction of travel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/>
              <a:t>TEM</a:t>
            </a:r>
            <a:r>
              <a:rPr lang="en-US" altLang="en-US" dirty="0"/>
              <a:t> (</a:t>
            </a:r>
            <a:r>
              <a:rPr lang="en-US" altLang="en-US" b="1" dirty="0"/>
              <a:t>T</a:t>
            </a:r>
            <a:r>
              <a:rPr lang="en-US" altLang="en-US" dirty="0"/>
              <a:t>ransverse </a:t>
            </a:r>
            <a:r>
              <a:rPr lang="en-US" altLang="en-US" b="1" dirty="0"/>
              <a:t>E</a:t>
            </a:r>
            <a:r>
              <a:rPr lang="en-US" altLang="en-US" dirty="0"/>
              <a:t>lectromagnetic)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Waves in free space are TEM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RECTANGULAR WAVEGUIDES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6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72008" y="1412776"/>
                <a:ext cx="6848264" cy="5030885"/>
              </a:xfrm>
            </p:spPr>
            <p:txBody>
              <a:bodyPr/>
              <a:lstStyle/>
              <a:p>
                <a:pPr eaLnBrk="1" hangingPunct="1"/>
                <a:r>
                  <a:rPr lang="en-US" altLang="en-US" dirty="0"/>
                  <a:t>Dominant mode is TE</a:t>
                </a:r>
                <a:r>
                  <a:rPr lang="en-US" altLang="en-US" baseline="-25000" dirty="0"/>
                  <a:t>10</a:t>
                </a:r>
              </a:p>
              <a:p>
                <a:pPr lvl="1" eaLnBrk="1" hangingPunct="1"/>
                <a:r>
                  <a:rPr lang="en-US" altLang="en-US" dirty="0"/>
                  <a:t>1 half cycle along long dimension, a</a:t>
                </a:r>
              </a:p>
              <a:p>
                <a:pPr lvl="1" eaLnBrk="1" hangingPunct="1"/>
                <a:r>
                  <a:rPr lang="en-US" altLang="en-US" dirty="0"/>
                  <a:t>No half cycles along short dimension, b</a:t>
                </a:r>
              </a:p>
              <a:p>
                <a:pPr lvl="1" eaLnBrk="1" hangingPunct="1"/>
                <a:r>
                  <a:rPr lang="en-US" altLang="en-US" dirty="0"/>
                  <a:t>Cutoff wavelength,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GB" alt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alt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GB" altLang="en-US" dirty="0"/>
              </a:p>
              <a:p>
                <a:pPr lvl="1" eaLnBrk="1" hangingPunct="1"/>
                <a:r>
                  <a:rPr lang="en-US" altLang="en-US" dirty="0"/>
                  <a:t>Modes with next higher cutoff frequency are TE</a:t>
                </a:r>
                <a:r>
                  <a:rPr lang="en-US" altLang="en-US" baseline="-25000" dirty="0"/>
                  <a:t>01</a:t>
                </a:r>
                <a:r>
                  <a:rPr lang="en-US" altLang="en-US" dirty="0"/>
                  <a:t> and TE</a:t>
                </a:r>
                <a:r>
                  <a:rPr lang="en-US" altLang="en-US" baseline="-25000" dirty="0"/>
                  <a:t>20</a:t>
                </a:r>
              </a:p>
              <a:p>
                <a:pPr lvl="1" eaLnBrk="1" hangingPunct="1"/>
                <a:r>
                  <a:rPr lang="en-US" altLang="en-US" dirty="0"/>
                  <a:t>Both have cutoff frequency twice that for TE</a:t>
                </a:r>
                <a:r>
                  <a:rPr lang="en-US" altLang="en-US" baseline="-25000" dirty="0"/>
                  <a:t>10</a:t>
                </a:r>
              </a:p>
            </p:txBody>
          </p:sp>
        </mc:Choice>
        <mc:Fallback xmlns="">
          <p:sp>
            <p:nvSpPr>
              <p:cNvPr id="1126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72008" y="1412776"/>
                <a:ext cx="6848264" cy="5030885"/>
              </a:xfrm>
              <a:blipFill>
                <a:blip r:embed="rId2"/>
                <a:stretch>
                  <a:fillRect l="-1957" t="-1697" r="-24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0D4CA3D-74F3-4B93-8BA6-3EC785F5F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908" y="1383980"/>
            <a:ext cx="3056384" cy="148188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ata\gif\comtext\fig19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460375"/>
            <a:ext cx="9167813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85800" y="6096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TE MODES IN RECTANGULAR WAVEGUIDES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35696" y="3409182"/>
                <a:ext cx="1152128" cy="500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𝛌</m:t>
                          </m:r>
                        </m:num>
                        <m:den>
                          <m:r>
                            <a:rPr lang="en-GB" sz="1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409182"/>
                <a:ext cx="1152128" cy="500009"/>
              </a:xfrm>
              <a:prstGeom prst="rect">
                <a:avLst/>
              </a:prstGeom>
              <a:blipFill>
                <a:blip r:embed="rId3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41350" y="3428255"/>
                <a:ext cx="3191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rgbClr val="FF0000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1350" y="3428255"/>
                <a:ext cx="319190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161528" y="4869160"/>
                <a:ext cx="1152128" cy="500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𝛌</m:t>
                          </m:r>
                        </m:num>
                        <m:den>
                          <m:r>
                            <a:rPr lang="en-GB" sz="1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1528" y="4869160"/>
                <a:ext cx="1152128" cy="500009"/>
              </a:xfrm>
              <a:prstGeom prst="rect">
                <a:avLst/>
              </a:prstGeom>
              <a:blipFill>
                <a:blip r:embed="rId5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79712" y="6109170"/>
                <a:ext cx="1152128" cy="500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𝛌</m:t>
                          </m:r>
                        </m:num>
                        <m:den>
                          <m:r>
                            <a:rPr lang="en-GB" sz="1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6109170"/>
                <a:ext cx="1152128" cy="500009"/>
              </a:xfrm>
              <a:prstGeom prst="rect">
                <a:avLst/>
              </a:prstGeom>
              <a:blipFill>
                <a:blip r:embed="rId3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41350" y="6051398"/>
                <a:ext cx="3191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rgbClr val="FF0000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1350" y="6051398"/>
                <a:ext cx="31919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129587" y="4796672"/>
                <a:ext cx="1152128" cy="500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𝛌</m:t>
                          </m:r>
                        </m:num>
                        <m:den>
                          <m:r>
                            <a:rPr lang="en-GB" sz="1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587" y="4796672"/>
                <a:ext cx="1152128" cy="500009"/>
              </a:xfrm>
              <a:prstGeom prst="rect">
                <a:avLst/>
              </a:prstGeom>
              <a:blipFill>
                <a:blip r:embed="rId7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6860540" y="3582143"/>
            <a:ext cx="152788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860032" y="3582143"/>
            <a:ext cx="1527884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85800" y="3535100"/>
            <a:ext cx="1527884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699792" y="3582143"/>
            <a:ext cx="152788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843808" y="6381576"/>
            <a:ext cx="152788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85800" y="6373577"/>
            <a:ext cx="1527884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60540" y="6167981"/>
            <a:ext cx="152788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860032" y="6109170"/>
            <a:ext cx="1527884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8705651" y="4149080"/>
            <a:ext cx="0" cy="432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8701255" y="5296681"/>
            <a:ext cx="4396" cy="652599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45563" y="4172076"/>
            <a:ext cx="0" cy="432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414536" y="5426744"/>
            <a:ext cx="4396" cy="652599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RECAP-WHAT ARE MICROWAVES?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00808"/>
            <a:ext cx="7772400" cy="4472136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Microwaves have frequencies  in the range 300 MHz to 300GHz</a:t>
            </a:r>
          </a:p>
          <a:p>
            <a:pPr eaLnBrk="1" hangingPunct="1"/>
            <a:r>
              <a:rPr lang="en-US" altLang="en-US" sz="2800" dirty="0"/>
              <a:t>Stray  </a:t>
            </a:r>
            <a:r>
              <a:rPr lang="en-US" altLang="en-US" sz="2800" dirty="0" err="1"/>
              <a:t>reactances</a:t>
            </a:r>
            <a:r>
              <a:rPr lang="en-US" altLang="en-US" sz="2800" dirty="0"/>
              <a:t> become more significant as frequency increases</a:t>
            </a:r>
          </a:p>
          <a:p>
            <a:pPr eaLnBrk="1" hangingPunct="1"/>
            <a:r>
              <a:rPr lang="en-US" altLang="en-US" sz="2800" dirty="0"/>
              <a:t>Transmission line techniques must be applied to short conductors like circuit board traces</a:t>
            </a:r>
          </a:p>
          <a:p>
            <a:pPr eaLnBrk="1" hangingPunct="1"/>
            <a:r>
              <a:rPr lang="en-US" altLang="en-US" sz="2800" dirty="0"/>
              <a:t>Device capacitance and transit time are important</a:t>
            </a:r>
          </a:p>
          <a:p>
            <a:pPr eaLnBrk="1" hangingPunct="1"/>
            <a:r>
              <a:rPr lang="en-US" altLang="en-US" sz="2800" dirty="0"/>
              <a:t>Cable losses increase with frequency and as a result  waveguides instead of transmission lines.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35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/>
              <a:t>CUTOFF FREQUENCY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1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09869" y="1313154"/>
                <a:ext cx="6046307" cy="2016224"/>
              </a:xfrm>
            </p:spPr>
            <p:txBody>
              <a:bodyPr/>
              <a:lstStyle/>
              <a:p>
                <a:pPr eaLnBrk="1" hangingPunct="1"/>
                <a:r>
                  <a:rPr lang="en-US" altLang="en-US" sz="2400" dirty="0"/>
                  <a:t>For TE</a:t>
                </a:r>
                <a:r>
                  <a:rPr lang="en-US" altLang="en-US" sz="2400" baseline="-25000" dirty="0"/>
                  <a:t>10</a:t>
                </a:r>
                <a:r>
                  <a:rPr lang="en-US" altLang="en-US" sz="2400" dirty="0"/>
                  <a:t> mode in rectangular waveguide with </a:t>
                </a:r>
                <a:r>
                  <a:rPr lang="en-US" altLang="en-US" sz="2400" i="1" dirty="0"/>
                  <a:t>a</a:t>
                </a:r>
                <a:r>
                  <a:rPr lang="en-US" altLang="en-US" sz="2400" dirty="0"/>
                  <a:t> = 2 </a:t>
                </a:r>
                <a:r>
                  <a:rPr lang="en-US" altLang="en-US" sz="2400" i="1" dirty="0"/>
                  <a:t>b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alt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GB" alt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alt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alt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alt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altLang="en-US" sz="2400" i="1" dirty="0"/>
              </a:p>
              <a:p>
                <a:pPr eaLnBrk="1" hangingPunct="1"/>
                <a:endParaRPr lang="en-US" altLang="en-US" sz="2400" i="1" dirty="0"/>
              </a:p>
              <a:p>
                <a:pPr eaLnBrk="1" hangingPunct="1">
                  <a:buFontTx/>
                  <a:buNone/>
                </a:pPr>
                <a:r>
                  <a:rPr lang="en-US" altLang="en-US" sz="2400" i="1" dirty="0"/>
                  <a:t>			</a:t>
                </a:r>
              </a:p>
            </p:txBody>
          </p:sp>
        </mc:Choice>
        <mc:Fallback xmlns="">
          <p:sp>
            <p:nvSpPr>
              <p:cNvPr id="1331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9869" y="1313154"/>
                <a:ext cx="6046307" cy="2016224"/>
              </a:xfrm>
              <a:blipFill>
                <a:blip r:embed="rId2"/>
                <a:stretch>
                  <a:fillRect l="-1310" t="-2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635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TE MODES IN RECTANGULAR WAVEGUIDES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 bwMode="auto">
              <a:xfrm>
                <a:off x="107504" y="2792326"/>
                <a:ext cx="5688632" cy="1224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altLang="en-US" sz="2400" dirty="0"/>
                  <a:t>For TE</a:t>
                </a:r>
                <a:r>
                  <a:rPr lang="en-US" altLang="en-US" sz="2400" baseline="-25000" dirty="0"/>
                  <a:t>20</a:t>
                </a:r>
                <a:r>
                  <a:rPr lang="en-US" altLang="en-US" sz="2400" dirty="0"/>
                  <a:t> mode in rectangular waveguide with </a:t>
                </a:r>
                <a:r>
                  <a:rPr lang="en-US" altLang="en-US" sz="2400" i="1" dirty="0"/>
                  <a:t>a</a:t>
                </a:r>
                <a:r>
                  <a:rPr lang="en-US" altLang="en-US" sz="2400" dirty="0"/>
                  <a:t> = 2 </a:t>
                </a:r>
                <a:r>
                  <a:rPr lang="en-US" altLang="en-US" sz="2400" i="1" dirty="0"/>
                  <a:t>b</a:t>
                </a:r>
              </a:p>
              <a:p>
                <a:pPr marL="0" indent="0" eaLnBrk="1" hangingPunct="1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GB" altLang="en-US" sz="240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alt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altLang="en-US" sz="2400" i="1" dirty="0"/>
              </a:p>
            </p:txBody>
          </p:sp>
        </mc:Choice>
        <mc:Fallback xmlns=""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2792326"/>
                <a:ext cx="5688632" cy="1224136"/>
              </a:xfrm>
              <a:prstGeom prst="rect">
                <a:avLst/>
              </a:prstGeom>
              <a:blipFill>
                <a:blip r:embed="rId3"/>
                <a:stretch>
                  <a:fillRect l="-1501" t="-3980" b="-1442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3"/>
              <p:cNvSpPr txBox="1">
                <a:spLocks noChangeArrowheads="1"/>
              </p:cNvSpPr>
              <p:nvPr/>
            </p:nvSpPr>
            <p:spPr bwMode="auto">
              <a:xfrm>
                <a:off x="107504" y="4391208"/>
                <a:ext cx="5688632" cy="14860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n-US" altLang="en-US" sz="2400" dirty="0"/>
                  <a:t>For TE</a:t>
                </a:r>
                <a:r>
                  <a:rPr lang="en-US" altLang="en-US" sz="2400" baseline="-25000" dirty="0"/>
                  <a:t>30</a:t>
                </a:r>
                <a:r>
                  <a:rPr lang="en-US" altLang="en-US" sz="2400" dirty="0"/>
                  <a:t> mode in rectangular waveguide with </a:t>
                </a:r>
                <a:r>
                  <a:rPr lang="en-US" altLang="en-US" sz="2400" i="1" dirty="0"/>
                  <a:t>a</a:t>
                </a:r>
                <a:r>
                  <a:rPr lang="en-US" altLang="en-US" sz="2400" dirty="0"/>
                  <a:t> = 2</a:t>
                </a:r>
                <a:r>
                  <a:rPr lang="en-US" altLang="en-US" sz="2400" i="1" dirty="0"/>
                  <a:t>b</a:t>
                </a:r>
              </a:p>
              <a:p>
                <a:pPr marL="0" indent="0" eaLnBrk="1" hangingPunct="1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GB" altLang="en-US" sz="240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alt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altLang="en-US" sz="24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altLang="en-US" sz="2400" i="1" dirty="0"/>
              </a:p>
            </p:txBody>
          </p:sp>
        </mc:Choice>
        <mc:Fallback xmlns="">
          <p:sp>
            <p:nvSpPr>
              <p:cNvPr id="7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4391208"/>
                <a:ext cx="5688632" cy="1486064"/>
              </a:xfrm>
              <a:prstGeom prst="rect">
                <a:avLst/>
              </a:prstGeom>
              <a:blipFill>
                <a:blip r:embed="rId4"/>
                <a:stretch>
                  <a:fillRect l="-1501" t="-327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346" y="1556793"/>
            <a:ext cx="3016654" cy="41639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3175" y="15875"/>
            <a:ext cx="9147175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USABLE FREQUENCY RANGE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3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67544" y="1556792"/>
                <a:ext cx="7777554" cy="4536504"/>
              </a:xfrm>
            </p:spPr>
            <p:txBody>
              <a:bodyPr/>
              <a:lstStyle/>
              <a:p>
                <a:pPr eaLnBrk="1" hangingPunct="1"/>
                <a:r>
                  <a:rPr lang="en-US" altLang="en-US" dirty="0"/>
                  <a:t>Single mode propagation is highly desirable to reduce dispersion.</a:t>
                </a:r>
              </a:p>
              <a:p>
                <a:pPr eaLnBrk="1" hangingPunct="1"/>
                <a:endParaRPr lang="en-US" altLang="en-US" dirty="0"/>
              </a:p>
              <a:p>
                <a:pPr eaLnBrk="1" hangingPunct="1"/>
                <a:r>
                  <a:rPr lang="en-US" altLang="en-US" dirty="0"/>
                  <a:t>This occurs between cutoff frequency for TE</a:t>
                </a:r>
                <a:r>
                  <a:rPr lang="en-US" altLang="en-US" baseline="-25000" dirty="0"/>
                  <a:t>10</a:t>
                </a:r>
                <a:r>
                  <a:rPr lang="en-US" altLang="en-US" dirty="0"/>
                  <a:t> mode and twice that frequency., i.e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alt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alt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alt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GB" alt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alt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GB" alt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altLang="en-US" b="0" i="1" smtClean="0">
                          <a:latin typeface="Cambria Math" panose="02040503050406030204" pitchFamily="18" charset="0"/>
                        </a:rPr>
                        <m:t> ≤ </m:t>
                      </m:r>
                      <m:f>
                        <m:fPr>
                          <m:ctrlPr>
                            <a:rPr lang="en-GB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alt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alt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altLang="en-US" dirty="0"/>
              </a:p>
              <a:p>
                <a:pPr marL="0" indent="0" eaLnBrk="1" hangingPunct="1">
                  <a:buNone/>
                </a:pPr>
                <a:r>
                  <a:rPr lang="en-US" altLang="en-US" dirty="0"/>
                  <a:t>        for a rectangular waveguide.</a:t>
                </a:r>
              </a:p>
              <a:p>
                <a:pPr eaLnBrk="1" hangingPunct="1"/>
                <a:r>
                  <a:rPr lang="en-US" altLang="en-US" dirty="0"/>
                  <a:t>It’s not good to use guide at the extremes of this range.</a:t>
                </a:r>
              </a:p>
              <a:p>
                <a:pPr eaLnBrk="1" hangingPunct="1">
                  <a:buFontTx/>
                  <a:buNone/>
                </a:pPr>
                <a:endParaRPr lang="en-US" altLang="en-US" dirty="0"/>
              </a:p>
            </p:txBody>
          </p:sp>
        </mc:Choice>
        <mc:Fallback xmlns="">
          <p:sp>
            <p:nvSpPr>
              <p:cNvPr id="143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67544" y="1556792"/>
                <a:ext cx="7777554" cy="4536504"/>
              </a:xfrm>
              <a:blipFill>
                <a:blip r:embed="rId2"/>
                <a:stretch>
                  <a:fillRect l="-1803" t="-1879" r="-2194" b="-19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WAVEGUIDE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3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11560" y="1700808"/>
                <a:ext cx="8206680" cy="4114800"/>
              </a:xfrm>
            </p:spPr>
            <p:txBody>
              <a:bodyPr/>
              <a:lstStyle/>
              <a:p>
                <a:pPr eaLnBrk="1" hangingPunct="1"/>
                <a:r>
                  <a:rPr lang="en-US" altLang="en-US" dirty="0"/>
                  <a:t>Waveguide Type: RG-52/U</a:t>
                </a:r>
              </a:p>
              <a:p>
                <a:pPr eaLnBrk="1" hangingPunct="1"/>
                <a:r>
                  <a:rPr lang="en-US" altLang="en-US" dirty="0"/>
                  <a:t>Internal dimensions 22.9 by 10.2 mm</a:t>
                </a:r>
              </a:p>
              <a:p>
                <a:pPr eaLnBrk="1" hangingPunct="1"/>
                <a:r>
                  <a:rPr lang="en-US" altLang="en-US" dirty="0"/>
                  <a:t>Cutoff,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GB" alt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alt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alt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GB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GB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</m:num>
                      <m:den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alt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×0.229</m:t>
                        </m:r>
                      </m:den>
                    </m:f>
                  </m:oMath>
                </a14:m>
                <a:r>
                  <a:rPr lang="en-US" altLang="en-US" dirty="0"/>
                  <a:t> = 6.56 GHz</a:t>
                </a:r>
              </a:p>
              <a:p>
                <a:pPr eaLnBrk="1" hangingPunct="1"/>
                <a:r>
                  <a:rPr lang="en-US" altLang="en-US" dirty="0"/>
                  <a:t>Usable frequency range is 8.2-12.5 GHz</a:t>
                </a:r>
              </a:p>
              <a:p>
                <a:pPr eaLnBrk="1" hangingPunct="1"/>
                <a:endParaRPr lang="en-US" altLang="en-US" dirty="0"/>
              </a:p>
            </p:txBody>
          </p:sp>
        </mc:Choice>
        <mc:Fallback xmlns="">
          <p:sp>
            <p:nvSpPr>
              <p:cNvPr id="1536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11560" y="1700808"/>
                <a:ext cx="8206680" cy="4114800"/>
              </a:xfrm>
              <a:blipFill>
                <a:blip r:embed="rId2"/>
                <a:stretch>
                  <a:fillRect l="-1633" t="-20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875"/>
            <a:ext cx="9110663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 VELOCITY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38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23528" y="1412776"/>
                <a:ext cx="7772400" cy="4968552"/>
              </a:xfrm>
            </p:spPr>
            <p:txBody>
              <a:bodyPr/>
              <a:lstStyle/>
              <a:p>
                <a:pPr eaLnBrk="1" hangingPunct="1"/>
                <a:r>
                  <a:rPr lang="en-US" altLang="en-US" dirty="0"/>
                  <a:t>Waves propagate at speed of light </a:t>
                </a:r>
                <a:r>
                  <a:rPr lang="en-US" altLang="en-US" i="1" dirty="0"/>
                  <a:t>c</a:t>
                </a:r>
                <a:r>
                  <a:rPr lang="en-US" altLang="en-US" dirty="0"/>
                  <a:t> in free space</a:t>
                </a:r>
              </a:p>
              <a:p>
                <a:pPr eaLnBrk="1" hangingPunct="1"/>
                <a:r>
                  <a:rPr lang="en-US" altLang="en-US" dirty="0"/>
                  <a:t>Waves don’t travel straight down a waveguide</a:t>
                </a:r>
              </a:p>
              <a:p>
                <a:pPr eaLnBrk="1" hangingPunct="1"/>
                <a:r>
                  <a:rPr lang="en-US" altLang="en-US" dirty="0"/>
                  <a:t>Speed at which signal moves down waveguide is the group velocity,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en-US" altLang="en-US" dirty="0"/>
                  <a:t> and is given by:</a:t>
                </a:r>
                <a:endParaRPr lang="en-US" altLang="en-US" i="1" dirty="0"/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en-US" altLang="en-US" i="1" dirty="0"/>
                  <a:t>=c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altLang="en-US" b="0" i="1" dirty="0" smtClean="0">
                            <a:latin typeface="Cambria Math" panose="02040503050406030204" pitchFamily="18" charset="0"/>
                          </a:rPr>
                          <m:t>1 − </m:t>
                        </m:r>
                        <m:sSup>
                          <m:sSupPr>
                            <m:ctrlPr>
                              <a:rPr lang="en-GB" alt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alt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alt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GB" altLang="en-US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alt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GB" alt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GB" altLang="en-US" b="0" i="1" dirty="0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GB" alt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altLang="en-US" i="1" dirty="0"/>
              </a:p>
              <a:p>
                <a:pPr eaLnBrk="1" hangingPunct="1"/>
                <a:endParaRPr lang="en-US" altLang="en-US" dirty="0"/>
              </a:p>
            </p:txBody>
          </p:sp>
        </mc:Choice>
        <mc:Fallback xmlns="">
          <p:sp>
            <p:nvSpPr>
              <p:cNvPr id="1638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23528" y="1412776"/>
                <a:ext cx="7772400" cy="4968552"/>
              </a:xfrm>
              <a:blipFill>
                <a:blip r:embed="rId2"/>
                <a:stretch>
                  <a:fillRect l="-1725" t="-17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ata\gif\comtext\fig190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460375"/>
            <a:ext cx="9167813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914400" y="685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5875"/>
            <a:ext cx="9110663" cy="96485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GROUP VELOCITY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 VELOCITY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556792"/>
            <a:ext cx="7772400" cy="4619625"/>
          </a:xfrm>
        </p:spPr>
        <p:txBody>
          <a:bodyPr/>
          <a:lstStyle/>
          <a:p>
            <a:pPr eaLnBrk="1" hangingPunct="1"/>
            <a:r>
              <a:rPr lang="en-US" altLang="en-US" b="1" dirty="0"/>
              <a:t>Phase velocity </a:t>
            </a:r>
            <a:r>
              <a:rPr lang="en-US" altLang="en-US" dirty="0"/>
              <a:t>is the apparent velocity of wave along wall. </a:t>
            </a:r>
          </a:p>
          <a:p>
            <a:pPr eaLnBrk="1" hangingPunct="1"/>
            <a:r>
              <a:rPr lang="en-US" altLang="en-US" dirty="0"/>
              <a:t>Phase velocity is used for calculating wavelength in guide and during impedance matching.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462362"/>
              </p:ext>
            </p:extLst>
          </p:nvPr>
        </p:nvGraphicFramePr>
        <p:xfrm>
          <a:off x="2987824" y="4402050"/>
          <a:ext cx="2468488" cy="174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41400" imgH="736600" progId="Equation.3">
                  <p:embed/>
                </p:oleObj>
              </mc:Choice>
              <mc:Fallback>
                <p:oleObj name="Equation" r:id="rId2" imgW="1041400" imgH="736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4402050"/>
                        <a:ext cx="2468488" cy="1746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" y="31750"/>
            <a:ext cx="911225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CHARACTERISTIC IMPEDANCE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72816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Characteristic Impedance</a:t>
            </a:r>
            <a:r>
              <a:rPr lang="en-US" altLang="en-US" i="1" dirty="0"/>
              <a:t>, Z</a:t>
            </a:r>
            <a:r>
              <a:rPr lang="en-US" altLang="en-US" i="1" baseline="-25000" dirty="0"/>
              <a:t>0</a:t>
            </a:r>
            <a:r>
              <a:rPr lang="en-US" altLang="en-US" dirty="0"/>
              <a:t> varies with frequency and is given by</a:t>
            </a:r>
          </a:p>
          <a:p>
            <a:pPr eaLnBrk="1" hangingPunct="1"/>
            <a:endParaRPr lang="en-US" altLang="en-US" i="1" dirty="0"/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1039813" y="3124200"/>
          <a:ext cx="5127625" cy="319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81100" imgH="736600" progId="Equation.3">
                  <p:embed/>
                </p:oleObj>
              </mc:Choice>
              <mc:Fallback>
                <p:oleObj name="Equation" r:id="rId2" imgW="1181100" imgH="736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813" y="3124200"/>
                        <a:ext cx="5127625" cy="319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" y="0"/>
            <a:ext cx="912495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 WAVELENGTH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00808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dirty="0"/>
              <a:t>Waveguide wavelength is longer than free-space wavelength at same frequency.</a:t>
            </a:r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1343025" y="3124200"/>
          <a:ext cx="4519613" cy="319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41400" imgH="736600" progId="Equation.3">
                  <p:embed/>
                </p:oleObj>
              </mc:Choice>
              <mc:Fallback>
                <p:oleObj name="Equation" r:id="rId2" imgW="1041400" imgH="736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3025" y="3124200"/>
                        <a:ext cx="4519613" cy="319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-19050" y="0"/>
            <a:ext cx="916305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</a:rPr>
              <a:t>IMPEDANCE MATCHING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8"/>
            <a:ext cx="8424936" cy="1872208"/>
          </a:xfrm>
        </p:spPr>
        <p:txBody>
          <a:bodyPr/>
          <a:lstStyle/>
          <a:p>
            <a:pPr eaLnBrk="1" hangingPunct="1"/>
            <a:r>
              <a:rPr lang="en-US" altLang="en-US" dirty="0"/>
              <a:t>Same techniques as for coax can be used</a:t>
            </a:r>
          </a:p>
          <a:p>
            <a:pPr eaLnBrk="1" hangingPunct="1"/>
            <a:r>
              <a:rPr lang="en-US" altLang="en-US" dirty="0"/>
              <a:t>Tuning screws can be used to add capacitance or inductance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475" y="3573016"/>
            <a:ext cx="4104456" cy="30873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85" y="3573016"/>
            <a:ext cx="3895673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COUPLING POWER TO GUIDES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664" y="1484784"/>
            <a:ext cx="8134672" cy="461615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/>
              <a:t>Three common methods of coupling power to waveguides are: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en-US" b="1" dirty="0"/>
              <a:t>Probe</a:t>
            </a:r>
            <a:r>
              <a:rPr lang="en-US" altLang="en-US" dirty="0"/>
              <a:t> inserted at a point where  E-field is maximum</a:t>
            </a:r>
          </a:p>
          <a:p>
            <a:pPr marL="971550" lvl="1" indent="-514350" eaLnBrk="1" hangingPunct="1">
              <a:buFont typeface="+mj-lt"/>
              <a:buAutoNum type="arabicPeriod"/>
            </a:pPr>
            <a:endParaRPr lang="en-US" altLang="en-US" dirty="0"/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en-US" b="1" dirty="0"/>
              <a:t>Loop</a:t>
            </a:r>
            <a:r>
              <a:rPr lang="en-US" altLang="en-US" dirty="0"/>
              <a:t> inserted at a point where  H-field maximum</a:t>
            </a:r>
          </a:p>
          <a:p>
            <a:pPr marL="971550" lvl="1" indent="-514350" eaLnBrk="1" hangingPunct="1">
              <a:buFont typeface="+mj-lt"/>
              <a:buAutoNum type="arabicPeriod"/>
            </a:pPr>
            <a:endParaRPr lang="en-US" altLang="en-US" dirty="0"/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en-US" b="1" dirty="0"/>
              <a:t>Hole </a:t>
            </a:r>
            <a:r>
              <a:rPr lang="en-US" altLang="en-US" dirty="0"/>
              <a:t>inserted  at a point where  E-field maximum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340" y="0"/>
            <a:ext cx="913566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RECAP-WAVEGUIDES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9970" y="1628800"/>
            <a:ext cx="7772400" cy="4616152"/>
          </a:xfrm>
        </p:spPr>
        <p:txBody>
          <a:bodyPr/>
          <a:lstStyle/>
          <a:p>
            <a:pPr eaLnBrk="1" hangingPunct="1"/>
            <a:r>
              <a:rPr lang="en-US" altLang="en-US" dirty="0"/>
              <a:t>Pipe through which waves propagate</a:t>
            </a:r>
          </a:p>
          <a:p>
            <a:pPr eaLnBrk="1" hangingPunct="1"/>
            <a:r>
              <a:rPr lang="en-US" altLang="en-US" dirty="0"/>
              <a:t>Can have various cross sections</a:t>
            </a:r>
          </a:p>
          <a:p>
            <a:pPr lvl="1" eaLnBrk="1" hangingPunct="1"/>
            <a:r>
              <a:rPr lang="en-US" altLang="en-US" dirty="0"/>
              <a:t>Rectangular</a:t>
            </a:r>
          </a:p>
          <a:p>
            <a:pPr lvl="1" eaLnBrk="1" hangingPunct="1"/>
            <a:r>
              <a:rPr lang="en-US" altLang="en-US" dirty="0"/>
              <a:t>Circular</a:t>
            </a:r>
          </a:p>
          <a:p>
            <a:pPr lvl="1" eaLnBrk="1" hangingPunct="1"/>
            <a:r>
              <a:rPr lang="en-US" altLang="en-US" dirty="0"/>
              <a:t>Elliptical</a:t>
            </a:r>
          </a:p>
          <a:p>
            <a:pPr eaLnBrk="1" hangingPunct="1"/>
            <a:r>
              <a:rPr lang="en-US" altLang="en-US" dirty="0"/>
              <a:t>Can be rigid or flexible</a:t>
            </a:r>
          </a:p>
          <a:p>
            <a:pPr eaLnBrk="1" hangingPunct="1"/>
            <a:r>
              <a:rPr lang="en-US" altLang="en-US" dirty="0"/>
              <a:t>Waveguides have very low losses compared with transmission lines.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066800" y="11430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281"/>
            <a:ext cx="3672408" cy="20079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2316369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(a) Waveguide probe </a:t>
            </a:r>
            <a:r>
              <a:rPr lang="en-GB" dirty="0"/>
              <a:t>acts as a quarter-wave antenna. Current flows in the probe and sets up an E field.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49C888-D350-4B8E-A202-EA45A1B51A6B}"/>
              </a:ext>
            </a:extLst>
          </p:cNvPr>
          <p:cNvGrpSpPr/>
          <p:nvPr/>
        </p:nvGrpSpPr>
        <p:grpSpPr>
          <a:xfrm>
            <a:off x="179512" y="3566504"/>
            <a:ext cx="8559881" cy="3069757"/>
            <a:chOff x="179512" y="3566504"/>
            <a:chExt cx="8559881" cy="306975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3614476"/>
              <a:ext cx="3676650" cy="17716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7994" y="3566504"/>
              <a:ext cx="3314700" cy="14478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53187" y="5805264"/>
              <a:ext cx="8186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(b) Waveguide loop: </a:t>
              </a:r>
              <a:r>
                <a:rPr lang="en-GB" dirty="0"/>
                <a:t>the loop is inserted at one of several points where the magnetic  field  will  be  of  greatest  strength. 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080" y="16846"/>
            <a:ext cx="3447313" cy="2168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DIRECTIONAL COUPLER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412776"/>
            <a:ext cx="6550496" cy="4114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Directional coupler launches or receives power in only 1 direction, </a:t>
            </a:r>
            <a:r>
              <a:rPr lang="en-US" altLang="en-US" sz="2800" dirty="0" err="1"/>
              <a:t>i.e</a:t>
            </a:r>
            <a:r>
              <a:rPr lang="en-US" altLang="en-US" sz="2800" dirty="0"/>
              <a:t> port 1 to port 2</a:t>
            </a:r>
          </a:p>
          <a:p>
            <a:pPr eaLnBrk="1" hangingPunct="1"/>
            <a:r>
              <a:rPr lang="en-US" altLang="en-US" sz="2800" dirty="0"/>
              <a:t>Used to split some of power into a second guide, </a:t>
            </a:r>
            <a:r>
              <a:rPr lang="en-US" altLang="en-US" sz="2800" dirty="0" err="1"/>
              <a:t>i.e</a:t>
            </a:r>
            <a:r>
              <a:rPr lang="en-US" altLang="en-US" sz="2800" dirty="0"/>
              <a:t> port 3</a:t>
            </a:r>
          </a:p>
          <a:p>
            <a:pPr eaLnBrk="1" hangingPunct="1"/>
            <a:r>
              <a:rPr lang="en-US" altLang="en-US" sz="2800" dirty="0"/>
              <a:t>Can use probes or holes to couple energy to the second guide.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5301208"/>
            <a:ext cx="288607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04" y="0"/>
            <a:ext cx="9124396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FOUR-PORT DIRECTIONAL COUPLER</a:t>
            </a:r>
          </a:p>
        </p:txBody>
      </p:sp>
      <p:sp>
        <p:nvSpPr>
          <p:cNvPr id="4" name="Rectangle 3"/>
          <p:cNvSpPr/>
          <p:nvPr/>
        </p:nvSpPr>
        <p:spPr>
          <a:xfrm>
            <a:off x="3491880" y="2636912"/>
            <a:ext cx="2464789" cy="13122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/>
          <p:nvPr/>
        </p:nvCxnSpPr>
        <p:spPr>
          <a:xfrm>
            <a:off x="5956669" y="2752945"/>
            <a:ext cx="8589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815651" y="2701320"/>
            <a:ext cx="103249" cy="10324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5956669" y="2998536"/>
            <a:ext cx="8589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815651" y="2946911"/>
            <a:ext cx="103249" cy="10324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5956669" y="3592400"/>
            <a:ext cx="8589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815651" y="3540775"/>
            <a:ext cx="103249" cy="10324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>
            <a:off x="5956669" y="3837991"/>
            <a:ext cx="8589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815651" y="3786366"/>
            <a:ext cx="103249" cy="10324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/>
          <p:nvPr/>
        </p:nvCxnSpPr>
        <p:spPr>
          <a:xfrm>
            <a:off x="2632898" y="2702995"/>
            <a:ext cx="8589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529649" y="2651370"/>
            <a:ext cx="103249" cy="10324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32898" y="2948586"/>
            <a:ext cx="8589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529649" y="2896961"/>
            <a:ext cx="103249" cy="10324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2632898" y="3557808"/>
            <a:ext cx="8589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529649" y="3506183"/>
            <a:ext cx="103249" cy="10324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/>
        </p:nvCxnSpPr>
        <p:spPr>
          <a:xfrm>
            <a:off x="2632898" y="3803399"/>
            <a:ext cx="8589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529649" y="3751774"/>
            <a:ext cx="103249" cy="10324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7088574" y="2678432"/>
            <a:ext cx="623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Port 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82208" y="3557807"/>
            <a:ext cx="623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Port 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17789" y="2678432"/>
            <a:ext cx="623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Port 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99182" y="3557807"/>
            <a:ext cx="623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Port 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81273" y="2177483"/>
            <a:ext cx="7562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Primary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25700" y="4100613"/>
            <a:ext cx="945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Secondary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3627608" y="2804569"/>
            <a:ext cx="215007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Curved 27"/>
          <p:cNvCxnSpPr/>
          <p:nvPr/>
        </p:nvCxnSpPr>
        <p:spPr>
          <a:xfrm>
            <a:off x="3800602" y="2804569"/>
            <a:ext cx="1977081" cy="937904"/>
          </a:xfrm>
          <a:prstGeom prst="curvedConnector3">
            <a:avLst>
              <a:gd name="adj1" fmla="val 25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415902" y="2835419"/>
            <a:ext cx="1082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Four-port</a:t>
            </a:r>
          </a:p>
          <a:p>
            <a:r>
              <a:rPr lang="en-GB" dirty="0"/>
              <a:t>coupler</a:t>
            </a:r>
          </a:p>
        </p:txBody>
      </p:sp>
    </p:spTree>
    <p:extLst>
      <p:ext uri="{BB962C8B-B14F-4D97-AF65-F5344CB8AC3E}">
        <p14:creationId xmlns:p14="http://schemas.microsoft.com/office/powerpoint/2010/main" val="34134145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143000" y="9906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-1456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TWO-HOLE DIRECTIONAL COUPLER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447800"/>
            <a:ext cx="6486525" cy="2514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3959324"/>
            <a:ext cx="3587105" cy="2699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MULTI-HOLE DIRECTIONAL COUPLERS(1)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280920" cy="2736304"/>
          </a:xfrm>
        </p:spPr>
        <p:txBody>
          <a:bodyPr/>
          <a:lstStyle/>
          <a:p>
            <a:r>
              <a:rPr lang="en-GB" sz="2800" b="1" dirty="0"/>
              <a:t>Multi-hole directional couplers </a:t>
            </a:r>
            <a:r>
              <a:rPr lang="en-GB" sz="2800" dirty="0"/>
              <a:t>are assumed as four-port  (Input, Output, Sampling/Coupled and Isolated/Terminated), devices which consisted of two transmission lines that are electromagnetically coupled to each other using more than two holes.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322120"/>
            <a:ext cx="5400600" cy="255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1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MULTI-HOLE DIRECTIONAL COUPLERS (2)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98" y="2688886"/>
            <a:ext cx="7629525" cy="3105150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07504" y="1052736"/>
            <a:ext cx="3024336" cy="1847240"/>
            <a:chOff x="107504" y="1052736"/>
            <a:chExt cx="3024336" cy="1847240"/>
          </a:xfrm>
        </p:grpSpPr>
        <p:sp>
          <p:nvSpPr>
            <p:cNvPr id="6" name="TextBox 5"/>
            <p:cNvSpPr txBox="1"/>
            <p:nvPr/>
          </p:nvSpPr>
          <p:spPr>
            <a:xfrm>
              <a:off x="107504" y="1052736"/>
              <a:ext cx="302433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FF0000"/>
                  </a:solidFill>
                </a:rPr>
                <a:t>4. Isolated/Terminated</a:t>
              </a:r>
            </a:p>
            <a:p>
              <a:r>
                <a:rPr lang="en-GB" sz="2000" dirty="0">
                  <a:solidFill>
                    <a:srgbClr val="FF0000"/>
                  </a:solidFill>
                </a:rPr>
                <a:t>is internally is matched to damp the residual internally reflected waves from port 2 and port 3.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>
              <a:off x="1403648" y="2564904"/>
              <a:ext cx="477276" cy="33507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796136" y="1052736"/>
            <a:ext cx="3024336" cy="1944216"/>
            <a:chOff x="5796136" y="1052736"/>
            <a:chExt cx="3024336" cy="1944216"/>
          </a:xfrm>
        </p:grpSpPr>
        <p:sp>
          <p:nvSpPr>
            <p:cNvPr id="11" name="TextBox 10"/>
            <p:cNvSpPr txBox="1"/>
            <p:nvPr/>
          </p:nvSpPr>
          <p:spPr>
            <a:xfrm>
              <a:off x="5796136" y="1052736"/>
              <a:ext cx="3024336" cy="10156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FF0000"/>
                  </a:solidFill>
                </a:rPr>
                <a:t>3. Coupled/Sampling</a:t>
              </a:r>
            </a:p>
            <a:p>
              <a:r>
                <a:rPr lang="en-GB" sz="2000" dirty="0">
                  <a:solidFill>
                    <a:srgbClr val="FF0000"/>
                  </a:solidFill>
                </a:rPr>
                <a:t>The rest of the input signal appears here.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7092280" y="2144561"/>
              <a:ext cx="396044" cy="85239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321689" y="4941168"/>
            <a:ext cx="1944216" cy="1631008"/>
            <a:chOff x="321689" y="4941168"/>
            <a:chExt cx="1944216" cy="1631008"/>
          </a:xfrm>
        </p:grpSpPr>
        <p:sp>
          <p:nvSpPr>
            <p:cNvPr id="8" name="TextBox 7"/>
            <p:cNvSpPr txBox="1"/>
            <p:nvPr/>
          </p:nvSpPr>
          <p:spPr>
            <a:xfrm>
              <a:off x="321689" y="5556513"/>
              <a:ext cx="1944216" cy="10156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FF0000"/>
                  </a:solidFill>
                </a:rPr>
                <a:t>1. Input Port</a:t>
              </a:r>
            </a:p>
            <a:p>
              <a:r>
                <a:rPr lang="en-GB" sz="2000" dirty="0">
                  <a:solidFill>
                    <a:srgbClr val="FF0000"/>
                  </a:solidFill>
                </a:rPr>
                <a:t>Input Signal is applied here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 flipV="1">
              <a:off x="1187624" y="4941168"/>
              <a:ext cx="106173" cy="480464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6516216" y="5085184"/>
            <a:ext cx="1944216" cy="1352111"/>
            <a:chOff x="6516216" y="5085184"/>
            <a:chExt cx="1944216" cy="1352111"/>
          </a:xfrm>
        </p:grpSpPr>
        <p:sp>
          <p:nvSpPr>
            <p:cNvPr id="9" name="TextBox 8"/>
            <p:cNvSpPr txBox="1"/>
            <p:nvPr/>
          </p:nvSpPr>
          <p:spPr>
            <a:xfrm>
              <a:off x="6516216" y="5421632"/>
              <a:ext cx="1944216" cy="10156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FF0000"/>
                  </a:solidFill>
                </a:rPr>
                <a:t>Output Port</a:t>
              </a:r>
            </a:p>
            <a:p>
              <a:r>
                <a:rPr lang="en-GB" sz="2000" dirty="0">
                  <a:solidFill>
                    <a:srgbClr val="FF0000"/>
                  </a:solidFill>
                </a:rPr>
                <a:t>Part of input signal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 flipV="1">
              <a:off x="7668344" y="5085184"/>
              <a:ext cx="122884" cy="45436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357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1263" y="1005014"/>
                <a:ext cx="7772400" cy="180784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sz="3600" dirty="0"/>
                  <a:t>The distances between holes should be about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263" y="1005014"/>
                <a:ext cx="7772400" cy="1807840"/>
              </a:xfrm>
              <a:blipFill>
                <a:blip r:embed="rId2"/>
                <a:stretch>
                  <a:fillRect l="-2353" t="-57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63" y="3668175"/>
            <a:ext cx="7934325" cy="207645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MULTI-HOLE DIRECTIONAL COUPLERS (3)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76680">
                <a:off x="4592957" y="3041640"/>
                <a:ext cx="619932" cy="831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6680">
                <a:off x="4592957" y="3041640"/>
                <a:ext cx="619932" cy="8318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 flipV="1">
            <a:off x="4572000" y="3196340"/>
            <a:ext cx="0" cy="15100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233846" y="3133809"/>
            <a:ext cx="0" cy="15100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233846" y="3457552"/>
            <a:ext cx="70630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865694" y="3471897"/>
            <a:ext cx="706306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1619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PASSIVE MICROWAVE COMPONENTS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/>
              <a:t>Other passive microwave components include:</a:t>
            </a:r>
          </a:p>
          <a:p>
            <a:pPr eaLnBrk="1" hangingPunct="1"/>
            <a:r>
              <a:rPr lang="en-US" altLang="en-US" b="1" dirty="0"/>
              <a:t>Bends</a:t>
            </a:r>
          </a:p>
          <a:p>
            <a:pPr lvl="1" eaLnBrk="1" hangingPunct="1"/>
            <a:r>
              <a:rPr lang="en-US" altLang="en-US" dirty="0"/>
              <a:t>Called E-plane or H-Plane bends depending on the direction of bending</a:t>
            </a:r>
          </a:p>
          <a:p>
            <a:pPr eaLnBrk="1" hangingPunct="1"/>
            <a:r>
              <a:rPr lang="en-US" altLang="en-US" b="1" dirty="0"/>
              <a:t>Tees</a:t>
            </a:r>
          </a:p>
          <a:p>
            <a:pPr lvl="1" eaLnBrk="1" hangingPunct="1"/>
            <a:r>
              <a:rPr lang="en-US" altLang="en-US" dirty="0"/>
              <a:t>Also have E and H-plane varieties</a:t>
            </a:r>
          </a:p>
          <a:p>
            <a:pPr lvl="1" eaLnBrk="1" hangingPunct="1"/>
            <a:r>
              <a:rPr lang="en-US" altLang="en-US" dirty="0"/>
              <a:t>Hybrid or magic tee combines both and can be used for isolation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ata\gif\comtext\fig191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188641"/>
            <a:ext cx="955721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43581" y="0"/>
            <a:ext cx="9576978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WAVEGUIDE BENDS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data\gif\comtext\fig191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460375"/>
            <a:ext cx="9167813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431925" y="498475"/>
            <a:ext cx="260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23813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WAVEGUIDE TEES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BA26-3C1F-4F25-B463-3040CE2D3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" y="-15498"/>
            <a:ext cx="914377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ADVANTAGES OF WAVEGUIDES(1)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BD69D-F6D7-4F1E-B1CF-737E6ECE0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060848"/>
            <a:ext cx="5544616" cy="4164283"/>
          </a:xfrm>
        </p:spPr>
        <p:txBody>
          <a:bodyPr/>
          <a:lstStyle/>
          <a:p>
            <a:pPr marL="0" lvl="0" indent="0">
              <a:buNone/>
            </a:pPr>
            <a:r>
              <a:rPr lang="en-US" sz="2400" b="1" dirty="0"/>
              <a:t>1. Copper Losses: </a:t>
            </a:r>
            <a:r>
              <a:rPr lang="en-US" sz="2400" dirty="0"/>
              <a:t>Two-wire transmission lines have large copper losses because  they  have  a  relatively  small surface area. The  surface area of the outer conductor of a coaxial cable is  large, but the surface area of the inner  conductor is   relatively  small.  At   microwave frequencies, the current-carrying area of the inner conductor is  restricted to  a very small layer at the surface  of  the  conductor by  an  action called ‘Skin Effect.’</a:t>
            </a:r>
            <a:endParaRPr lang="en-GB" sz="2400" dirty="0"/>
          </a:p>
          <a:p>
            <a:endParaRPr lang="en-GB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513E5E-6AAD-48B9-8242-CFF1791E4299}"/>
              </a:ext>
            </a:extLst>
          </p:cNvPr>
          <p:cNvSpPr txBox="1"/>
          <p:nvPr/>
        </p:nvSpPr>
        <p:spPr>
          <a:xfrm>
            <a:off x="251520" y="1268760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 are 3 advantages of using waveguides, </a:t>
            </a:r>
            <a:r>
              <a:rPr lang="en-US" dirty="0" err="1"/>
              <a:t>i.e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80391B-E927-4C01-88A0-D9EEF02F5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4142989"/>
            <a:ext cx="2725070" cy="229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237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ata\gif\comtext\fig191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460375"/>
            <a:ext cx="9167813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524000" y="16764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35397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MICROWAVE HYBRID TEE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" y="0"/>
            <a:ext cx="9131300" cy="764704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RESONANT CAVITY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764704"/>
            <a:ext cx="5112568" cy="5976664"/>
          </a:xfrm>
        </p:spPr>
        <p:txBody>
          <a:bodyPr/>
          <a:lstStyle/>
          <a:p>
            <a:pPr eaLnBrk="1" hangingPunct="1"/>
            <a:r>
              <a:rPr lang="en-GB" altLang="en-US" sz="2800" dirty="0"/>
              <a:t>A microwave cavity consists of a closed (or largely closed) metal structure that confines electromagnetic fields. </a:t>
            </a:r>
          </a:p>
          <a:p>
            <a:pPr eaLnBrk="1" hangingPunct="1"/>
            <a:r>
              <a:rPr lang="en-GB" altLang="en-US" sz="2800" dirty="0"/>
              <a:t>The structure is either hollow or filled with dielectric material. </a:t>
            </a:r>
          </a:p>
          <a:p>
            <a:pPr eaLnBrk="1" hangingPunct="1"/>
            <a:r>
              <a:rPr lang="en-GB" altLang="en-US" sz="2800" dirty="0"/>
              <a:t>At the cavity's resonant frequencies the waves  reinforce to form standing waves in the cavity. </a:t>
            </a:r>
          </a:p>
          <a:p>
            <a:pPr eaLnBrk="1" hangingPunct="1"/>
            <a:r>
              <a:rPr lang="en-GB" altLang="en-US" sz="2800" dirty="0"/>
              <a:t>The cavity functions like an organ pipe or sound box in a musical instrument.</a:t>
            </a:r>
            <a:endParaRPr lang="en-US" alt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631" y="1196753"/>
            <a:ext cx="3895093" cy="23042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4437112"/>
            <a:ext cx="3207843" cy="2090217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6492F-9C39-4197-8CB8-0480847605F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64904"/>
            <a:ext cx="5991056" cy="38399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1C69B3-E77B-4C00-A8B4-76FDD4A9C49D}"/>
              </a:ext>
            </a:extLst>
          </p:cNvPr>
          <p:cNvSpPr txBox="1"/>
          <p:nvPr/>
        </p:nvSpPr>
        <p:spPr>
          <a:xfrm>
            <a:off x="467544" y="1412776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Microwave cavities can be cubes, cylinders, spheres or a combination.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4E5E573-374C-4207-9C4A-A31D26DD86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31300" cy="764704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</a:rPr>
              <a:t>TYPES OF MICROWAVE CAVITIES</a:t>
            </a:r>
            <a:endParaRPr lang="en-US" altLang="en-US" sz="3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7957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193925" y="1489075"/>
            <a:ext cx="260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96752"/>
            <a:ext cx="8136904" cy="5124279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2700" y="0"/>
            <a:ext cx="91313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RECTANGULAR RESONANT CAVITY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ATTENUATORS AND LOADS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Attenuator works by putting carbon vane or flap into the waveguide</a:t>
            </a:r>
          </a:p>
          <a:p>
            <a:pPr eaLnBrk="1" hangingPunct="1"/>
            <a:r>
              <a:rPr lang="en-US" altLang="en-US"/>
              <a:t>Currents induced in the carbon cause loss</a:t>
            </a:r>
          </a:p>
          <a:p>
            <a:pPr eaLnBrk="1" hangingPunct="1"/>
            <a:r>
              <a:rPr lang="en-US" altLang="en-US"/>
              <a:t>Load is similar but at end of guide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736725" y="422275"/>
            <a:ext cx="260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879475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MICROWAVE ATTENUATORS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450950"/>
            <a:ext cx="7632848" cy="3407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987782"/>
            <a:ext cx="89289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Microwave attenuators </a:t>
            </a:r>
            <a:r>
              <a:rPr lang="en-GB" dirty="0"/>
              <a:t>are passive devices which control power levels in microwave system by absorption of the signal.  They may be fixed or variable.</a:t>
            </a:r>
          </a:p>
          <a:p>
            <a:r>
              <a:rPr lang="en-GB" dirty="0"/>
              <a:t>Fixed attenuators are used to lower the amplitude balance to enable measurements, or to protect the measuring device from signal levels that could be damaging.</a:t>
            </a:r>
          </a:p>
          <a:p>
            <a:r>
              <a:rPr lang="en-GB" dirty="0"/>
              <a:t>Variable attenuations may be operated with a multi-turn screwdriver-slotted shaft, turns counting dial, knob control dial option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CIRCULATOR AND ISOLATOR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268760"/>
            <a:ext cx="5688632" cy="4896544"/>
          </a:xfrm>
        </p:spPr>
        <p:txBody>
          <a:bodyPr/>
          <a:lstStyle/>
          <a:p>
            <a:pPr eaLnBrk="1" hangingPunct="1"/>
            <a:r>
              <a:rPr lang="en-US" altLang="en-US" sz="2800" b="1" dirty="0"/>
              <a:t>Circulators and isolators  </a:t>
            </a:r>
            <a:r>
              <a:rPr lang="en-US" altLang="en-US" sz="2800" dirty="0"/>
              <a:t>use the unique properties of ferrites in a magnetic field.</a:t>
            </a:r>
          </a:p>
          <a:p>
            <a:pPr eaLnBrk="1" hangingPunct="1"/>
            <a:endParaRPr lang="en-US" altLang="en-US" sz="2800" dirty="0"/>
          </a:p>
          <a:p>
            <a:pPr eaLnBrk="1" hangingPunct="1"/>
            <a:r>
              <a:rPr lang="en-US" altLang="en-US" sz="2800" b="1" dirty="0"/>
              <a:t>Isolator </a:t>
            </a:r>
            <a:r>
              <a:rPr lang="en-US" altLang="en-US" sz="2800" dirty="0"/>
              <a:t>passes signals in one direction, attenuates in the other.</a:t>
            </a:r>
          </a:p>
          <a:p>
            <a:pPr eaLnBrk="1" hangingPunct="1"/>
            <a:endParaRPr lang="en-US" altLang="en-US" sz="2800" dirty="0"/>
          </a:p>
          <a:p>
            <a:pPr eaLnBrk="1" hangingPunct="1"/>
            <a:r>
              <a:rPr lang="en-US" altLang="en-US" sz="2800" b="1" dirty="0"/>
              <a:t>Circulator</a:t>
            </a:r>
            <a:r>
              <a:rPr lang="en-US" altLang="en-US" sz="2800" dirty="0"/>
              <a:t> passes input from each port to the next around the circle, not to any other port.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554" y="3861047"/>
            <a:ext cx="3680520" cy="1806537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131840" y="1198053"/>
            <a:ext cx="22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29" name="Oval 28"/>
          <p:cNvSpPr/>
          <p:nvPr/>
        </p:nvSpPr>
        <p:spPr>
          <a:xfrm>
            <a:off x="3131840" y="1544983"/>
            <a:ext cx="4398490" cy="423862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5058980" y="813877"/>
            <a:ext cx="0" cy="73110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704841" y="813877"/>
            <a:ext cx="0" cy="74964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4957329" y="5765071"/>
            <a:ext cx="0" cy="8400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5676516" y="5783604"/>
            <a:ext cx="0" cy="8214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490147" y="3353877"/>
            <a:ext cx="64169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490146" y="3946543"/>
            <a:ext cx="64169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530331" y="3320010"/>
            <a:ext cx="64169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530330" y="3912676"/>
            <a:ext cx="64169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885231" y="429238"/>
            <a:ext cx="759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Port 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57329" y="6551542"/>
            <a:ext cx="759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Port 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193410" y="3479627"/>
            <a:ext cx="759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Port 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79032" y="3353877"/>
            <a:ext cx="759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Port 2</a:t>
            </a:r>
          </a:p>
        </p:txBody>
      </p:sp>
      <p:cxnSp>
        <p:nvCxnSpPr>
          <p:cNvPr id="42" name="Connector: Curved 41"/>
          <p:cNvCxnSpPr/>
          <p:nvPr/>
        </p:nvCxnSpPr>
        <p:spPr>
          <a:xfrm rot="10800000" flipV="1">
            <a:off x="3234301" y="1703199"/>
            <a:ext cx="1944406" cy="1835345"/>
          </a:xfrm>
          <a:prstGeom prst="curvedConnector3">
            <a:avLst>
              <a:gd name="adj1" fmla="val 7327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Curved 42"/>
          <p:cNvCxnSpPr/>
          <p:nvPr/>
        </p:nvCxnSpPr>
        <p:spPr>
          <a:xfrm>
            <a:off x="3234301" y="3912676"/>
            <a:ext cx="1833279" cy="1602111"/>
          </a:xfrm>
          <a:prstGeom prst="curved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/>
          <p:cNvCxnSpPr/>
          <p:nvPr/>
        </p:nvCxnSpPr>
        <p:spPr>
          <a:xfrm flipV="1">
            <a:off x="5484340" y="3864955"/>
            <a:ext cx="1728556" cy="1649832"/>
          </a:xfrm>
          <a:prstGeom prst="curved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/>
          <p:cNvCxnSpPr/>
          <p:nvPr/>
        </p:nvCxnSpPr>
        <p:spPr>
          <a:xfrm rot="16200000" flipV="1">
            <a:off x="5453436" y="1675591"/>
            <a:ext cx="1790362" cy="1786777"/>
          </a:xfrm>
          <a:prstGeom prst="curved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5178706" y="1188697"/>
            <a:ext cx="497809" cy="500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/>
          <p:cNvSpPr/>
          <p:nvPr/>
        </p:nvSpPr>
        <p:spPr>
          <a:xfrm>
            <a:off x="5027327" y="5581040"/>
            <a:ext cx="617536" cy="500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/>
          <p:cNvSpPr/>
          <p:nvPr/>
        </p:nvSpPr>
        <p:spPr>
          <a:xfrm>
            <a:off x="5034823" y="5698837"/>
            <a:ext cx="556472" cy="500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2605792" y="3413403"/>
            <a:ext cx="617536" cy="500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7320888" y="3348391"/>
            <a:ext cx="617536" cy="500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21840" y="149890"/>
            <a:ext cx="43984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</a:rPr>
              <a:t>A microwave circulator is a multiport waveguide junction in which the wave can flow only from the nth port to the (n + 1)</a:t>
            </a:r>
            <a:r>
              <a:rPr lang="en-GB" sz="2000" dirty="0" err="1">
                <a:solidFill>
                  <a:srgbClr val="FF0000"/>
                </a:solidFill>
              </a:rPr>
              <a:t>th</a:t>
            </a:r>
            <a:r>
              <a:rPr lang="en-GB" sz="2000" dirty="0">
                <a:solidFill>
                  <a:srgbClr val="FF0000"/>
                </a:solidFill>
              </a:rPr>
              <a:t> port in one direction. The four-port microwave circulator is the most common.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1027"/>
          <p:cNvSpPr txBox="1">
            <a:spLocks noChangeArrowheads="1"/>
          </p:cNvSpPr>
          <p:nvPr/>
        </p:nvSpPr>
        <p:spPr bwMode="auto">
          <a:xfrm>
            <a:off x="2362200" y="2057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39" y="2286000"/>
            <a:ext cx="6708363" cy="2511152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180528" y="0"/>
            <a:ext cx="9324528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EXAMPLE APPLICATION OF ISOLATOR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ata\gif\comtext\fig192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0582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6553200" y="19812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FERRITE ISOLATOR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6156E-2C94-4999-98A3-27F388326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71600"/>
            <a:ext cx="6552728" cy="472169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2. Dielectric Losses </a:t>
            </a:r>
            <a:r>
              <a:rPr lang="en-US" dirty="0"/>
              <a:t>are lower in  waveguides than  in   two-wire and  coaxial  transmission lines because it is air filled.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Dielectric  losses  in   two-wire  and  coaxial  lines  are caused by  the heating of  the insulation between the conductors. 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B93E97-7C82-44F9-A4D1-C2148A390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" y="-15498"/>
            <a:ext cx="914377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ADVANTAGES OF WAVEGUIDES(2)</a:t>
            </a:r>
          </a:p>
        </p:txBody>
      </p:sp>
    </p:spTree>
    <p:extLst>
      <p:ext uri="{BB962C8B-B14F-4D97-AF65-F5344CB8AC3E}">
        <p14:creationId xmlns:p14="http://schemas.microsoft.com/office/powerpoint/2010/main" val="30408919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74875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MICROWAVE SOLID-STATE DEVICES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879725" y="2860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 txBox="1">
            <a:spLocks noChangeArrowheads="1"/>
          </p:cNvSpPr>
          <p:nvPr/>
        </p:nvSpPr>
        <p:spPr bwMode="auto">
          <a:xfrm>
            <a:off x="611560" y="1628533"/>
            <a:ext cx="7772400" cy="3600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MESFETs (Metal-Semiconductor FETs)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HEMTs (High Electron Mobility Transistors)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MOSFETs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BJTs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HBTs (Heterojunction Bipolar Transistors)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TYPES OF MICROWAVE TRANSISTORS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6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APPLICATIONS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1331640" y="1905506"/>
            <a:ext cx="5526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ko-KR" dirty="0">
                <a:ea typeface="굴림" charset="-127"/>
              </a:rPr>
              <a:t>Microwave transistors are used in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Low Noise Amplifiers (LNA)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Power Amplifiers,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Mixers,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Frequency converters and multipliers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 Attenuators,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Phase shifters</a:t>
            </a:r>
          </a:p>
          <a:p>
            <a:pPr eaLnBrk="1" hangingPunct="1"/>
            <a:r>
              <a:rPr lang="en-US" altLang="ko-KR" dirty="0">
                <a:ea typeface="굴림" charset="-127"/>
              </a:rPr>
              <a:t>They can be  into 2 groups: </a:t>
            </a: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low-noise transistors and </a:t>
            </a: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US" altLang="ko-KR" dirty="0">
                <a:ea typeface="굴림" charset="-127"/>
              </a:rPr>
              <a:t>power transistors</a:t>
            </a:r>
          </a:p>
        </p:txBody>
      </p:sp>
    </p:spTree>
    <p:extLst>
      <p:ext uri="{BB962C8B-B14F-4D97-AF65-F5344CB8AC3E}">
        <p14:creationId xmlns:p14="http://schemas.microsoft.com/office/powerpoint/2010/main" val="1503929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Fig1-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88913"/>
            <a:ext cx="6408738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8" y="0"/>
            <a:ext cx="9123362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MICROWAVE TRANSISTORS (2)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8352928" cy="41148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Microwave transistors </a:t>
            </a:r>
            <a:r>
              <a:rPr lang="en-US" altLang="en-US" dirty="0"/>
              <a:t>are designed to minimize capacitances and transit time</a:t>
            </a:r>
          </a:p>
          <a:p>
            <a:pPr eaLnBrk="1" hangingPunct="1"/>
            <a:r>
              <a:rPr lang="en-US" altLang="en-US" dirty="0"/>
              <a:t>NPN bipolar and N channel FETs preferred because free electrons move faster than holes</a:t>
            </a:r>
          </a:p>
          <a:p>
            <a:pPr eaLnBrk="1" hangingPunct="1"/>
            <a:r>
              <a:rPr lang="en-US" altLang="en-US" dirty="0"/>
              <a:t>Gallium Arsenide has greater electron mobility than silicon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872" y="0"/>
            <a:ext cx="9131128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GUNN DEVICE (1)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288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dirty="0"/>
              <a:t>Slab of N-type GaAs (gallium arsenide).</a:t>
            </a:r>
          </a:p>
          <a:p>
            <a:pPr eaLnBrk="1" hangingPunct="1"/>
            <a:r>
              <a:rPr lang="en-US" altLang="en-US" dirty="0"/>
              <a:t>Sometimes called Gunn diode but has no junctions.</a:t>
            </a:r>
          </a:p>
          <a:p>
            <a:pPr eaLnBrk="1" hangingPunct="1"/>
            <a:r>
              <a:rPr lang="en-US" altLang="en-US" dirty="0"/>
              <a:t>Has a negative-resistance region where drift velocity decreases with increased voltage which causes a concentration of free electrons called a domain.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data\gif\comtext\fig193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0582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990600" y="11430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872" y="0"/>
            <a:ext cx="9131128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GUNN DEVICE (2)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86" y="0"/>
            <a:ext cx="9121114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TRANSIT-TIME MODE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Domains move through the GaAs till they reach the positive terminal</a:t>
            </a:r>
          </a:p>
          <a:p>
            <a:pPr eaLnBrk="1" hangingPunct="1"/>
            <a:r>
              <a:rPr lang="en-US" altLang="en-US" dirty="0"/>
              <a:t>When domain reaches positive terminal it disappears and a new domain forms</a:t>
            </a:r>
          </a:p>
          <a:p>
            <a:pPr eaLnBrk="1" hangingPunct="1"/>
            <a:r>
              <a:rPr lang="en-US" altLang="en-US" dirty="0"/>
              <a:t>Pulse of current flows when domain disappears</a:t>
            </a:r>
          </a:p>
          <a:p>
            <a:pPr eaLnBrk="1" hangingPunct="1"/>
            <a:r>
              <a:rPr lang="en-US" altLang="en-US" dirty="0"/>
              <a:t>Period of pulses = transit time in device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505200" y="4876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872" y="0"/>
            <a:ext cx="9131128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GUNN DEVICE (3)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83" y="2153072"/>
            <a:ext cx="7090634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9782" y="0"/>
            <a:ext cx="9114218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GUNN OSCILLATOR FREQUENCY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227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eaLnBrk="1" hangingPunct="1"/>
                <a14:m>
                  <m:oMath xmlns:m="http://schemas.openxmlformats.org/officeDocument/2006/math">
                    <m:r>
                      <a:rPr lang="en-GB" alt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alt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alt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alt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</m:oMath>
                </a14:m>
                <a:endParaRPr lang="en-US" altLang="en-US" i="1" dirty="0"/>
              </a:p>
              <a:p>
                <a:pPr lvl="1" eaLnBrk="1" hangingPunct="1">
                  <a:buFontTx/>
                  <a:buNone/>
                </a:pPr>
                <a:r>
                  <a:rPr lang="en-US" altLang="en-US" i="1" dirty="0"/>
                  <a:t>T =</a:t>
                </a:r>
                <a:r>
                  <a:rPr lang="en-US" altLang="en-US" dirty="0"/>
                  <a:t> period of oscillation</a:t>
                </a:r>
              </a:p>
              <a:p>
                <a:pPr lvl="1" eaLnBrk="1" hangingPunct="1">
                  <a:buFontTx/>
                  <a:buNone/>
                </a:pPr>
                <a:r>
                  <a:rPr lang="en-US" altLang="en-US" dirty="0"/>
                  <a:t>d = thickness of device</a:t>
                </a:r>
              </a:p>
              <a:p>
                <a:pPr lvl="1" eaLnBrk="1" hangingPunct="1">
                  <a:buFontTx/>
                  <a:buNone/>
                </a:pPr>
                <a14:m>
                  <m:oMath xmlns:m="http://schemas.openxmlformats.org/officeDocument/2006/math">
                    <m:r>
                      <a:rPr lang="en-GB" alt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alt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dirty="0"/>
                  <a:t>= drift velocity, about 1 </a:t>
                </a:r>
                <a:r>
                  <a:rPr lang="en-US" altLang="en-US" dirty="0">
                    <a:sym typeface="Symbol" panose="05050102010706020507" pitchFamily="18" charset="2"/>
                  </a:rPr>
                  <a:t> 10</a:t>
                </a:r>
                <a:r>
                  <a:rPr lang="en-US" altLang="en-US" baseline="30000" dirty="0">
                    <a:sym typeface="Symbol" panose="05050102010706020507" pitchFamily="18" charset="2"/>
                  </a:rPr>
                  <a:t>5</a:t>
                </a:r>
                <a:r>
                  <a:rPr lang="en-US" altLang="en-US" dirty="0">
                    <a:sym typeface="Symbol" panose="05050102010706020507" pitchFamily="18" charset="2"/>
                  </a:rPr>
                  <a:t> m/s</a:t>
                </a:r>
              </a:p>
              <a:p>
                <a:pPr eaLnBrk="1" hangingPunct="1"/>
                <a:r>
                  <a:rPr lang="en-US" altLang="en-US" i="1" dirty="0"/>
                  <a:t>f = </a:t>
                </a:r>
                <a:r>
                  <a:rPr lang="en-US" altLang="en-US" dirty="0"/>
                  <a:t>1/</a:t>
                </a:r>
                <a:r>
                  <a:rPr lang="en-US" altLang="en-US" i="1" dirty="0"/>
                  <a:t>T</a:t>
                </a:r>
              </a:p>
              <a:p>
                <a:pPr lvl="1" eaLnBrk="1" hangingPunct="1">
                  <a:buFontTx/>
                  <a:buNone/>
                </a:pPr>
                <a:r>
                  <a:rPr lang="en-US" altLang="en-US" dirty="0">
                    <a:sym typeface="Symbol" panose="05050102010706020507" pitchFamily="18" charset="2"/>
                  </a:rPr>
                  <a:t>	</a:t>
                </a:r>
              </a:p>
              <a:p>
                <a:pPr lvl="1" eaLnBrk="1" hangingPunct="1">
                  <a:buFontTx/>
                  <a:buNone/>
                </a:pPr>
                <a:endParaRPr lang="en-US" altLang="en-US" dirty="0"/>
              </a:p>
            </p:txBody>
          </p:sp>
        </mc:Choice>
        <mc:Fallback xmlns="">
          <p:sp>
            <p:nvSpPr>
              <p:cNvPr id="5222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8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37960-D8FC-40DD-9A90-143B4759B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277748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3. Power-handling  capability: </a:t>
            </a:r>
            <a:r>
              <a:rPr lang="en-US" dirty="0"/>
              <a:t>Waveguides  can   handle  more power than   coaxial  lines  of   the  same  size.</a:t>
            </a:r>
            <a:r>
              <a:rPr lang="en-US" b="1" dirty="0"/>
              <a:t> </a:t>
            </a:r>
            <a:endParaRPr lang="en-GB" dirty="0"/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E3BCA4D-2CD3-4FF3-B4EB-5259716C4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" y="-15498"/>
            <a:ext cx="914377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ADVANTAGES OF WAVEGUIDES(3)</a:t>
            </a:r>
          </a:p>
        </p:txBody>
      </p:sp>
    </p:spTree>
    <p:extLst>
      <p:ext uri="{BB962C8B-B14F-4D97-AF65-F5344CB8AC3E}">
        <p14:creationId xmlns:p14="http://schemas.microsoft.com/office/powerpoint/2010/main" val="9642909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08" y="0"/>
            <a:ext cx="9140191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IMPATT DIODE (1)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IMPATT stands for Impact Avalanche And Transit Time</a:t>
            </a:r>
          </a:p>
          <a:p>
            <a:pPr eaLnBrk="1" hangingPunct="1"/>
            <a:r>
              <a:rPr lang="en-US" altLang="en-US" sz="2800"/>
              <a:t>Operates in reverse-breakdown (avalanche) region</a:t>
            </a:r>
          </a:p>
          <a:p>
            <a:pPr eaLnBrk="1" hangingPunct="1"/>
            <a:r>
              <a:rPr lang="en-US" altLang="en-US" sz="2800"/>
              <a:t>Applied voltage causes momentary breakdown once per cycle</a:t>
            </a:r>
          </a:p>
          <a:p>
            <a:pPr eaLnBrk="1" hangingPunct="1"/>
            <a:r>
              <a:rPr lang="en-US" altLang="en-US" sz="2800"/>
              <a:t>This starts a pulse of current moving through the device</a:t>
            </a:r>
          </a:p>
          <a:p>
            <a:pPr eaLnBrk="1" hangingPunct="1"/>
            <a:r>
              <a:rPr lang="en-US" altLang="en-US" sz="2800"/>
              <a:t>Frequency depends on device thickness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2667000" y="51054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808" y="0"/>
            <a:ext cx="9140191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IMPATT DIODE (2)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132856"/>
            <a:ext cx="6585116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56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PIN DIODE (1)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P-type --- Intrinsic --- N-type</a:t>
            </a:r>
          </a:p>
          <a:p>
            <a:pPr eaLnBrk="1" hangingPunct="1"/>
            <a:r>
              <a:rPr lang="en-US" altLang="en-US"/>
              <a:t>Used as switch and attenuator</a:t>
            </a:r>
          </a:p>
          <a:p>
            <a:pPr eaLnBrk="1" hangingPunct="1"/>
            <a:r>
              <a:rPr lang="en-US" altLang="en-US"/>
              <a:t>Reverse biased - off</a:t>
            </a:r>
          </a:p>
          <a:p>
            <a:pPr eaLnBrk="1" hangingPunct="1"/>
            <a:r>
              <a:rPr lang="en-US" altLang="en-US"/>
              <a:t>Forward biased - partly on to on depending on the bias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295400" y="1143000"/>
            <a:ext cx="22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3861048"/>
            <a:ext cx="6205487" cy="2711355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756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PIN DIODE (2)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756" y="1206211"/>
            <a:ext cx="8964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92D050"/>
              </a:buClr>
              <a:buFont typeface="+mj-lt"/>
              <a:buAutoNum type="arabicPeriod"/>
            </a:pPr>
            <a:r>
              <a:rPr lang="en-GB" dirty="0"/>
              <a:t>A PIN diode has a wide, un-doped intrinsic semiconductor region between a p-type semiconductor and an n-type semiconductor region. </a:t>
            </a:r>
          </a:p>
          <a:p>
            <a:pPr marL="457200" indent="-457200">
              <a:buClr>
                <a:srgbClr val="92D050"/>
              </a:buClr>
              <a:buFont typeface="+mj-lt"/>
              <a:buAutoNum type="arabicPeriod"/>
            </a:pPr>
            <a:r>
              <a:rPr lang="en-GB" dirty="0"/>
              <a:t>The p-type and n-type regions are typically heavily doped.</a:t>
            </a:r>
          </a:p>
          <a:p>
            <a:pPr marL="457200" indent="-457200">
              <a:buClr>
                <a:srgbClr val="92D050"/>
              </a:buClr>
              <a:buFont typeface="+mj-lt"/>
              <a:buAutoNum type="arabicPeriod"/>
            </a:pPr>
            <a:r>
              <a:rPr lang="en-GB" dirty="0"/>
              <a:t>The PIN diode is widely used in attenuators, fast switches, photodetectors, and high voltage power electronics applications.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-4302" y="0"/>
            <a:ext cx="9148301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VARACTOR DIODE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Varactor diode is used at lower frequencies  as voltage-variable capacitor</a:t>
            </a:r>
          </a:p>
          <a:p>
            <a:pPr eaLnBrk="1" hangingPunct="1"/>
            <a:r>
              <a:rPr lang="en-US" altLang="en-US" dirty="0"/>
              <a:t>At microwaves, it is used as frequency multiplier</a:t>
            </a:r>
          </a:p>
          <a:p>
            <a:pPr lvl="1" eaLnBrk="1" hangingPunct="1"/>
            <a:r>
              <a:rPr lang="en-US" altLang="en-US" dirty="0"/>
              <a:t>this takes advantage of the nonlinear V-I curve of diodes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39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YIG DEVICES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YIG stands for Yttrium - Iron - Garnet</a:t>
            </a:r>
          </a:p>
          <a:p>
            <a:pPr lvl="1" eaLnBrk="1" hangingPunct="1"/>
            <a:r>
              <a:rPr lang="en-US" altLang="en-US"/>
              <a:t>YIG is a ferrite</a:t>
            </a:r>
          </a:p>
          <a:p>
            <a:pPr eaLnBrk="1" hangingPunct="1"/>
            <a:r>
              <a:rPr lang="en-US" altLang="en-US"/>
              <a:t>YIG sphere in a dc magnetic field is used as resonant cavity</a:t>
            </a:r>
          </a:p>
          <a:p>
            <a:pPr eaLnBrk="1" hangingPunct="1"/>
            <a:r>
              <a:rPr lang="en-US" altLang="en-US"/>
              <a:t>Changing the magnetic field strength changes the resonant frequency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3838" y="0"/>
            <a:ext cx="9120161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MICROWAVE TUBES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Used for high power/high frequency applications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Tubes generate and amplify high levels of microwave power more cheaply than solid state devices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Conventional tubes can be modified for low capacitance but specialized microwave tubes are also used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39"/>
            <a:ext cx="9144000" cy="1210159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MAGNETRON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High-power oscillator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Common in radar and microwave ovens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Cathode in center, anode around outside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Strong dc magnetic field around tube causes electrons from cathode to spiral as they move toward anode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Current of electrons generates microwaves in cavities around outside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4"/>
          <p:cNvSpPr txBox="1">
            <a:spLocks noChangeArrowheads="1"/>
          </p:cNvSpPr>
          <p:nvPr/>
        </p:nvSpPr>
        <p:spPr bwMode="auto">
          <a:xfrm>
            <a:off x="2133600" y="1135063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"/>
            <a:ext cx="9144000" cy="666478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CAVITY MAGNETRON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9512" y="908720"/>
            <a:ext cx="88569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800" dirty="0"/>
              <a:t>Magnetron has cavities all around the outside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Wave circulates from one cavity to the next around the outside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Each cavity represents one-half period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Wave moves around tube at a velocity much less than that of light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Wave velocity approximately equals electron velocity</a:t>
            </a:r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566" y="4221088"/>
            <a:ext cx="6474867" cy="246127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CROSSED-FIELD AND LINEAR-BEAM TUBES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Magnetron is one of a number of crossed-field tubes</a:t>
            </a:r>
          </a:p>
          <a:p>
            <a:pPr lvl="1" eaLnBrk="1" hangingPunct="1"/>
            <a:r>
              <a:rPr lang="en-US" altLang="en-US"/>
              <a:t>Magnetic and electric fields are at right angles</a:t>
            </a:r>
          </a:p>
          <a:p>
            <a:pPr eaLnBrk="1" hangingPunct="1"/>
            <a:r>
              <a:rPr lang="en-US" altLang="en-US"/>
              <a:t>Klystrons and Traveling-Wave tubes are examples of linear-beam tubes</a:t>
            </a:r>
          </a:p>
          <a:p>
            <a:pPr lvl="1" eaLnBrk="1" hangingPunct="1"/>
            <a:r>
              <a:rPr lang="en-US" altLang="en-US"/>
              <a:t>These have a focused electron beam (as in a CRT)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CC917-1B4B-451C-8085-09B60FEAA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204864"/>
            <a:ext cx="5688632" cy="4114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1. Physical size  </a:t>
            </a:r>
            <a:r>
              <a:rPr lang="en-US" dirty="0"/>
              <a:t>is the primary lower-frequency limitation of  waveguides. The   width of  a waveguide must  be   approximately a  half wavelength at  the frequency of the wave to be transported.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578E23-8A27-4A91-94A6-60FF1FCF6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" y="-15498"/>
            <a:ext cx="914377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DISADVANTAGES OF WAVEGUIDES(1)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B22FE2-74FA-458D-B126-0B3DB9F99A5C}"/>
              </a:ext>
            </a:extLst>
          </p:cNvPr>
          <p:cNvSpPr txBox="1"/>
          <p:nvPr/>
        </p:nvSpPr>
        <p:spPr>
          <a:xfrm>
            <a:off x="251520" y="126876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Waveguides have the following disadvantages: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A75C9A-5FC8-4E44-8017-DAC482927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216" y="2348880"/>
            <a:ext cx="3280969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9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KLYSTRON (1)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660" y="1628800"/>
            <a:ext cx="8206680" cy="4114800"/>
          </a:xfrm>
        </p:spPr>
        <p:txBody>
          <a:bodyPr/>
          <a:lstStyle/>
          <a:p>
            <a:pPr eaLnBrk="1" hangingPunct="1"/>
            <a:r>
              <a:rPr lang="en-US" altLang="en-US" dirty="0"/>
              <a:t>Used in high-power amplifiers</a:t>
            </a:r>
          </a:p>
          <a:p>
            <a:pPr eaLnBrk="1" hangingPunct="1"/>
            <a:r>
              <a:rPr lang="en-US" altLang="en-US" dirty="0"/>
              <a:t>Electron beam moves down tube past several cavities.</a:t>
            </a:r>
          </a:p>
          <a:p>
            <a:pPr eaLnBrk="1" hangingPunct="1"/>
            <a:r>
              <a:rPr lang="en-US" altLang="en-US" dirty="0"/>
              <a:t>Input cavity is the </a:t>
            </a:r>
            <a:r>
              <a:rPr lang="en-US" altLang="en-US" i="1" dirty="0" err="1"/>
              <a:t>buncher</a:t>
            </a:r>
            <a:r>
              <a:rPr lang="en-US" altLang="en-US" dirty="0"/>
              <a:t>, output cavity is the </a:t>
            </a:r>
            <a:r>
              <a:rPr lang="en-US" altLang="en-US" i="1" dirty="0"/>
              <a:t>catcher.</a:t>
            </a:r>
          </a:p>
          <a:p>
            <a:pPr eaLnBrk="1" hangingPunct="1"/>
            <a:r>
              <a:rPr lang="en-US" altLang="en-US" i="1" dirty="0" err="1"/>
              <a:t>Buncher</a:t>
            </a:r>
            <a:r>
              <a:rPr lang="en-US" altLang="en-US" i="1" dirty="0"/>
              <a:t> </a:t>
            </a:r>
            <a:r>
              <a:rPr lang="en-US" altLang="en-US" dirty="0"/>
              <a:t>modulates the velocity of the electron beam</a:t>
            </a:r>
            <a:endParaRPr lang="en-US" altLang="en-US" i="1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3886200" y="44196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558" y="1772816"/>
            <a:ext cx="7982517" cy="3299048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KLYSTRON (2)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VELOCITY MODULATION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2048" y="1556792"/>
            <a:ext cx="8188424" cy="4114800"/>
          </a:xfrm>
        </p:spPr>
        <p:txBody>
          <a:bodyPr/>
          <a:lstStyle/>
          <a:p>
            <a:pPr eaLnBrk="1" hangingPunct="1"/>
            <a:r>
              <a:rPr lang="en-US" altLang="en-US" dirty="0"/>
              <a:t>Electric field from microwaves at </a:t>
            </a:r>
            <a:r>
              <a:rPr lang="en-US" altLang="en-US" dirty="0" err="1"/>
              <a:t>buncher</a:t>
            </a:r>
            <a:r>
              <a:rPr lang="en-US" altLang="en-US" dirty="0"/>
              <a:t> alternately speeds and slows electron beam.</a:t>
            </a:r>
          </a:p>
          <a:p>
            <a:pPr eaLnBrk="1" hangingPunct="1"/>
            <a:r>
              <a:rPr lang="en-US" altLang="en-US" dirty="0"/>
              <a:t>This causes electrons to bunch up.</a:t>
            </a:r>
          </a:p>
          <a:p>
            <a:pPr eaLnBrk="1" hangingPunct="1"/>
            <a:r>
              <a:rPr lang="en-US" altLang="en-US" dirty="0"/>
              <a:t>Electron bunches at catcher induce microwaves with more energy. </a:t>
            </a:r>
          </a:p>
          <a:p>
            <a:pPr eaLnBrk="1" hangingPunct="1"/>
            <a:r>
              <a:rPr lang="en-US" altLang="en-US" dirty="0"/>
              <a:t>The cavities form a slow-wave structure.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524000" y="7620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APPLEGATE DIAGRAM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276872"/>
            <a:ext cx="7956884" cy="4444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1159976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Applegate diagram </a:t>
            </a:r>
            <a:r>
              <a:rPr lang="en-GB" dirty="0"/>
              <a:t>shows electron paths in the velocity-modulated tube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TRAVELING-WAVE TUBE (</a:t>
            </a:r>
            <a:r>
              <a:rPr lang="en-US" altLang="en-US" sz="3200" dirty="0">
                <a:solidFill>
                  <a:schemeClr val="tx1"/>
                </a:solidFill>
              </a:rPr>
              <a:t>1</a:t>
            </a:r>
            <a:r>
              <a:rPr lang="en-US" altLang="en-US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Uses a helix as a slow-wave structure</a:t>
            </a:r>
          </a:p>
          <a:p>
            <a:pPr eaLnBrk="1" hangingPunct="1"/>
            <a:r>
              <a:rPr lang="en-US" altLang="en-US"/>
              <a:t>Microwaves input at cathode end of helix, output at anode end</a:t>
            </a:r>
          </a:p>
          <a:p>
            <a:pPr eaLnBrk="1" hangingPunct="1"/>
            <a:r>
              <a:rPr lang="en-US" altLang="en-US"/>
              <a:t>Energy is transferred from electron beam to microwaves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1295400" y="15240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rgbClr val="FFFF00"/>
            </a:solidFill>
            <a:prstDash val="solid"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TRAVELING-WAVE TUBE (2)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1200"/>
            <a:ext cx="8057699" cy="31511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B1257-2C29-4DE9-A511-63D2083DD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28800"/>
            <a:ext cx="4968552" cy="4114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2. Difficult to install:  </a:t>
            </a:r>
            <a:r>
              <a:rPr lang="en-US" dirty="0"/>
              <a:t>Waveguides are difficult to install because of their rigid,  hollow-pipe shape.  </a:t>
            </a:r>
          </a:p>
          <a:p>
            <a:pPr marL="0" indent="0">
              <a:buNone/>
            </a:pPr>
            <a:r>
              <a:rPr lang="en-US" dirty="0"/>
              <a:t>Special  couplings  at   the joints are required to  assure  proper operation.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E0E9F9B-0486-439E-BAE7-B67683D94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" y="-15498"/>
            <a:ext cx="914377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DISADVANTAGES OF WAVEGUIDES(2)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E6ACC2A-A08D-48B5-9090-4065E6161486}"/>
              </a:ext>
            </a:extLst>
          </p:cNvPr>
          <p:cNvGrpSpPr/>
          <p:nvPr/>
        </p:nvGrpSpPr>
        <p:grpSpPr>
          <a:xfrm>
            <a:off x="5339730" y="1167783"/>
            <a:ext cx="3436414" cy="5511340"/>
            <a:chOff x="5339730" y="1167783"/>
            <a:chExt cx="3436414" cy="551134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DC34E39-EC65-4635-8FCA-DA849BDDF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36096" y="1167783"/>
              <a:ext cx="3119636" cy="220027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15BA30-39D4-4EE4-B1D7-AA3128D06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36096" y="3789040"/>
              <a:ext cx="3119636" cy="247872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F780C9-D97C-4F04-9D3C-42175684906A}"/>
                </a:ext>
              </a:extLst>
            </p:cNvPr>
            <p:cNvSpPr txBox="1"/>
            <p:nvPr/>
          </p:nvSpPr>
          <p:spPr>
            <a:xfrm>
              <a:off x="5463776" y="3353249"/>
              <a:ext cx="3312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>
                  <a:solidFill>
                    <a:srgbClr val="FF0000"/>
                  </a:solidFill>
                </a:rPr>
                <a:t>(a) Coaxial Cable-simple joints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88A32F2-3DAB-41DA-A55E-6CABE80B9473}"/>
                </a:ext>
              </a:extLst>
            </p:cNvPr>
            <p:cNvSpPr txBox="1"/>
            <p:nvPr/>
          </p:nvSpPr>
          <p:spPr>
            <a:xfrm>
              <a:off x="5339730" y="6309791"/>
              <a:ext cx="3312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800">
                  <a:solidFill>
                    <a:srgbClr val="FF0000"/>
                  </a:solidFill>
                </a:defRPr>
              </a:lvl1pPr>
            </a:lstStyle>
            <a:p>
              <a:r>
                <a:rPr lang="en-GB" dirty="0"/>
                <a:t>(b) Waveguides-Complex joints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600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39C32-B808-4561-B346-3143C4DFE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4896544" cy="1800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3. High Cost: </a:t>
            </a:r>
            <a:r>
              <a:rPr lang="en-US" dirty="0"/>
              <a:t>The inside surfaces of waveguides are often plated with silver  or   gold   to   reduce skin  effect   losses. 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19E3FB-A423-4E79-A873-C7BDB11A4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" y="-15498"/>
            <a:ext cx="9143770" cy="11430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FF00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DISADVANTAGES OF WAVEGUIDES(3)</a:t>
            </a:r>
          </a:p>
        </p:txBody>
      </p:sp>
    </p:spTree>
    <p:extLst>
      <p:ext uri="{BB962C8B-B14F-4D97-AF65-F5344CB8AC3E}">
        <p14:creationId xmlns:p14="http://schemas.microsoft.com/office/powerpoint/2010/main" val="206048746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3030</TotalTime>
  <Words>2296</Words>
  <Application>Microsoft Office PowerPoint</Application>
  <PresentationFormat>On-screen Show (4:3)</PresentationFormat>
  <Paragraphs>338</Paragraphs>
  <Slides>75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2" baseType="lpstr">
      <vt:lpstr>굴림</vt:lpstr>
      <vt:lpstr>Arial</vt:lpstr>
      <vt:lpstr>Cambria Math</vt:lpstr>
      <vt:lpstr>Symbol</vt:lpstr>
      <vt:lpstr>Times New Roman</vt:lpstr>
      <vt:lpstr>Default Design</vt:lpstr>
      <vt:lpstr>Equation</vt:lpstr>
      <vt:lpstr>MICROWAVE DEVICES</vt:lpstr>
      <vt:lpstr>RECAP-WHAT ARE MICROWAVES?</vt:lpstr>
      <vt:lpstr>RECAP-WAVEGUIDES</vt:lpstr>
      <vt:lpstr>ADVANTAGES OF WAVEGUIDES(1)</vt:lpstr>
      <vt:lpstr>ADVANTAGES OF WAVEGUIDES(2)</vt:lpstr>
      <vt:lpstr>ADVANTAGES OF WAVEGUIDES(3)</vt:lpstr>
      <vt:lpstr>DISADVANTAGES OF WAVEGUIDES(1)</vt:lpstr>
      <vt:lpstr>DISADVANTAGES OF WAVEGUIDES(2)</vt:lpstr>
      <vt:lpstr>DISADVANTAGES OF WAVEGUIDES(3)</vt:lpstr>
      <vt:lpstr>DISADVANTAGES OF WAVEGUIDES(4)</vt:lpstr>
      <vt:lpstr>COMMON APPLICATION OF WAVEGUIDES</vt:lpstr>
      <vt:lpstr>ALTERNATIVES TO WAVEGUIDES</vt:lpstr>
      <vt:lpstr>ALTERNATIVES TO WAVEGUIDES</vt:lpstr>
      <vt:lpstr>PowerPoint Presentation</vt:lpstr>
      <vt:lpstr>WAVEGUIDE MODES</vt:lpstr>
      <vt:lpstr>PowerPoint Presentation</vt:lpstr>
      <vt:lpstr>WAVEGUIDE MODE DESIGNATIONS</vt:lpstr>
      <vt:lpstr>RECTANGULAR WAVEGUIDES</vt:lpstr>
      <vt:lpstr>PowerPoint Presentation</vt:lpstr>
      <vt:lpstr>CUTOFF FREQUENCY</vt:lpstr>
      <vt:lpstr>USABLE FREQUENCY RANGE</vt:lpstr>
      <vt:lpstr>EXAMPLE WAVEGUIDE</vt:lpstr>
      <vt:lpstr>GROUP VELOCITY</vt:lpstr>
      <vt:lpstr>PowerPoint Presentation</vt:lpstr>
      <vt:lpstr>PHASE VELOCITY</vt:lpstr>
      <vt:lpstr>CHARACTERISTIC IMPEDANCE</vt:lpstr>
      <vt:lpstr>GUIDE WAVELENGTH</vt:lpstr>
      <vt:lpstr>IMPEDANCE MATCHING</vt:lpstr>
      <vt:lpstr>COUPLING POWER TO GUIDES</vt:lpstr>
      <vt:lpstr>PowerPoint Presentation</vt:lpstr>
      <vt:lpstr>DIRECTIONAL COUPLER</vt:lpstr>
      <vt:lpstr>FOUR-PORT DIRECTIONAL COUPLER</vt:lpstr>
      <vt:lpstr>PowerPoint Presentation</vt:lpstr>
      <vt:lpstr>MULTI-HOLE DIRECTIONAL COUPLERS(1)</vt:lpstr>
      <vt:lpstr>MULTI-HOLE DIRECTIONAL COUPLERS (2)</vt:lpstr>
      <vt:lpstr>MULTI-HOLE DIRECTIONAL COUPLERS (3)</vt:lpstr>
      <vt:lpstr>OTHER PASSIVE MICROWAVE COMPONENTS</vt:lpstr>
      <vt:lpstr>PowerPoint Presentation</vt:lpstr>
      <vt:lpstr>PowerPoint Presentation</vt:lpstr>
      <vt:lpstr>PowerPoint Presentation</vt:lpstr>
      <vt:lpstr>RESONANT CAVITY</vt:lpstr>
      <vt:lpstr>TYPES OF MICROWAVE CAVITIES</vt:lpstr>
      <vt:lpstr>PowerPoint Presentation</vt:lpstr>
      <vt:lpstr>ATTENUATORS AND LOADS</vt:lpstr>
      <vt:lpstr>PowerPoint Presentation</vt:lpstr>
      <vt:lpstr>CIRCULATOR AND ISOLATOR</vt:lpstr>
      <vt:lpstr>PowerPoint Presentation</vt:lpstr>
      <vt:lpstr>PowerPoint Presentation</vt:lpstr>
      <vt:lpstr>PowerPoint Presentation</vt:lpstr>
      <vt:lpstr>MICROWAVE SOLID-STATE DEVICES</vt:lpstr>
      <vt:lpstr>PowerPoint Presentation</vt:lpstr>
      <vt:lpstr>APPLICATIONS</vt:lpstr>
      <vt:lpstr>PowerPoint Presentation</vt:lpstr>
      <vt:lpstr>MICROWAVE TRANSISTORS (2)</vt:lpstr>
      <vt:lpstr>GUNN DEVICE (1)</vt:lpstr>
      <vt:lpstr>PowerPoint Presentation</vt:lpstr>
      <vt:lpstr>TRANSIT-TIME MODE</vt:lpstr>
      <vt:lpstr>PowerPoint Presentation</vt:lpstr>
      <vt:lpstr>GUNN OSCILLATOR FREQUENCY</vt:lpstr>
      <vt:lpstr>IMPATT DIODE (1)</vt:lpstr>
      <vt:lpstr>PowerPoint Presentation</vt:lpstr>
      <vt:lpstr>PIN DIODE (1)</vt:lpstr>
      <vt:lpstr>PowerPoint Presentation</vt:lpstr>
      <vt:lpstr>VARACTOR DIODE</vt:lpstr>
      <vt:lpstr>YIG DEVICES</vt:lpstr>
      <vt:lpstr>MICROWAVE TUBES</vt:lpstr>
      <vt:lpstr>MAGNETRON</vt:lpstr>
      <vt:lpstr>PowerPoint Presentation</vt:lpstr>
      <vt:lpstr>CROSSED-FIELD AND LINEAR-BEAM TUBES</vt:lpstr>
      <vt:lpstr>KLYSTRON (1)</vt:lpstr>
      <vt:lpstr>PowerPoint Presentation</vt:lpstr>
      <vt:lpstr>VELOCITY MODULATION</vt:lpstr>
      <vt:lpstr>APPLEGATE DIAGRAM</vt:lpstr>
      <vt:lpstr>TRAVELING-WAVE TUBE (1)</vt:lpstr>
      <vt:lpstr>PowerPoint Presentation</vt:lpstr>
    </vt:vector>
  </TitlesOfParts>
  <Company>Niagara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Microwave Devices</dc:title>
  <dc:creator>default user</dc:creator>
  <cp:lastModifiedBy>James Kulubi</cp:lastModifiedBy>
  <cp:revision>120</cp:revision>
  <dcterms:created xsi:type="dcterms:W3CDTF">2001-03-08T15:40:04Z</dcterms:created>
  <dcterms:modified xsi:type="dcterms:W3CDTF">2026-02-27T06:56:54Z</dcterms:modified>
</cp:coreProperties>
</file>